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57" r:id="rId2"/>
    <p:sldId id="256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8" r:id="rId12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72" d="100"/>
          <a:sy n="72" d="100"/>
        </p:scale>
        <p:origin x="-4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مثلث قائم الزاوية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عنوان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7" name="عنوان فرعي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grpSp>
        <p:nvGrpSpPr>
          <p:cNvPr id="2" name="مجموعة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شكل حر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شكل حر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شكل حر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رابط مستقيم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عنصر نائب للتاريخ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971912F-B9AA-40FA-B97D-2735177DEAAC}" type="datetimeFigureOut">
              <a:rPr lang="ar-SA" smtClean="0"/>
              <a:pPr/>
              <a:t>14/03/30</a:t>
            </a:fld>
            <a:endParaRPr lang="ar-SA"/>
          </a:p>
        </p:txBody>
      </p:sp>
      <p:sp>
        <p:nvSpPr>
          <p:cNvPr id="19" name="عنصر نائب للتذييل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ar-SA"/>
          </a:p>
        </p:txBody>
      </p:sp>
      <p:sp>
        <p:nvSpPr>
          <p:cNvPr id="27" name="عنصر نائب لرقم الشريحة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B772E67-B436-4C1A-862E-912ED1D3BC2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71912F-B9AA-40FA-B97D-2735177DEAAC}" type="datetimeFigureOut">
              <a:rPr lang="ar-SA" smtClean="0"/>
              <a:pPr/>
              <a:t>14/03/30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772E67-B436-4C1A-862E-912ED1D3BC2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71912F-B9AA-40FA-B97D-2735177DEAAC}" type="datetimeFigureOut">
              <a:rPr lang="ar-SA" smtClean="0"/>
              <a:pPr/>
              <a:t>14/03/30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772E67-B436-4C1A-862E-912ED1D3BC2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71912F-B9AA-40FA-B97D-2735177DEAAC}" type="datetimeFigureOut">
              <a:rPr lang="ar-SA" smtClean="0"/>
              <a:pPr/>
              <a:t>14/03/30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772E67-B436-4C1A-862E-912ED1D3BC2A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7" name="عنوان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71912F-B9AA-40FA-B97D-2735177DEAAC}" type="datetimeFigureOut">
              <a:rPr lang="ar-SA" smtClean="0"/>
              <a:pPr/>
              <a:t>14/03/30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772E67-B436-4C1A-862E-912ED1D3BC2A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7" name="شارة رتبة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شارة رتبة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71912F-B9AA-40FA-B97D-2735177DEAAC}" type="datetimeFigureOut">
              <a:rPr lang="ar-SA" smtClean="0"/>
              <a:pPr/>
              <a:t>14/03/30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772E67-B436-4C1A-862E-912ED1D3BC2A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8" name="عنوان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مقارنة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71912F-B9AA-40FA-B97D-2735177DEAAC}" type="datetimeFigureOut">
              <a:rPr lang="ar-SA" smtClean="0"/>
              <a:pPr/>
              <a:t>14/03/30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772E67-B436-4C1A-862E-912ED1D3BC2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71912F-B9AA-40FA-B97D-2735177DEAAC}" type="datetimeFigureOut">
              <a:rPr lang="ar-SA" smtClean="0"/>
              <a:pPr/>
              <a:t>14/03/30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772E67-B436-4C1A-862E-912ED1D3BC2A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6" name="عنوان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71912F-B9AA-40FA-B97D-2735177DEAAC}" type="datetimeFigureOut">
              <a:rPr lang="ar-SA" smtClean="0"/>
              <a:pPr/>
              <a:t>14/03/30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772E67-B436-4C1A-862E-912ED1D3BC2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محتوى ذو تسمية توضيحية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D971912F-B9AA-40FA-B97D-2735177DEAAC}" type="datetimeFigureOut">
              <a:rPr lang="ar-SA" smtClean="0"/>
              <a:pPr/>
              <a:t>14/03/30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772E67-B436-4C1A-862E-912ED1D3BC2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971912F-B9AA-40FA-B97D-2735177DEAAC}" type="datetimeFigureOut">
              <a:rPr lang="ar-SA" smtClean="0"/>
              <a:pPr/>
              <a:t>14/03/30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B772E67-B436-4C1A-862E-912ED1D3BC2A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8" name="شكل حر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شكل حر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مثلث قائم الزاوية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رابط مستقيم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شارة رتبة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شارة رتبة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شكل حر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شكل حر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مثلث قائم الزاوية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رابط مستقيم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عنصر نائب للعنوان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0" name="عنصر نائب للنص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0" name="عنصر نائب للتاريخ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D971912F-B9AA-40FA-B97D-2735177DEAAC}" type="datetimeFigureOut">
              <a:rPr lang="ar-SA" smtClean="0"/>
              <a:pPr/>
              <a:t>14/03/30</a:t>
            </a:fld>
            <a:endParaRPr lang="ar-SA"/>
          </a:p>
        </p:txBody>
      </p:sp>
      <p:sp>
        <p:nvSpPr>
          <p:cNvPr id="22" name="عنصر نائب للتذييل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ar-SA"/>
          </a:p>
        </p:txBody>
      </p:sp>
      <p:sp>
        <p:nvSpPr>
          <p:cNvPr id="18" name="عنصر نائب لرقم الشريحة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1B772E67-B436-4C1A-862E-912ED1D3BC2A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1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r" rtl="1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r" rtl="1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r" rtl="1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1071538" y="1142984"/>
            <a:ext cx="71438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9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الدرس الثالث</a:t>
            </a:r>
            <a:endParaRPr lang="ar-SA" sz="96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2928926" y="3214686"/>
            <a:ext cx="3501357" cy="30931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195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endParaRPr lang="ar-SA" sz="195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وجة مزدوجة 3"/>
          <p:cNvSpPr/>
          <p:nvPr/>
        </p:nvSpPr>
        <p:spPr>
          <a:xfrm>
            <a:off x="4357686" y="71414"/>
            <a:ext cx="4214842" cy="2000264"/>
          </a:xfrm>
          <a:prstGeom prst="doubleWav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4071582" y="285728"/>
            <a:ext cx="45723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حكم من فعل شيئا من هذه المفطرات</a:t>
            </a:r>
            <a:endParaRPr lang="ar-SA" sz="5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7" name="موجة 6"/>
          <p:cNvSpPr/>
          <p:nvPr/>
        </p:nvSpPr>
        <p:spPr>
          <a:xfrm>
            <a:off x="0" y="1428736"/>
            <a:ext cx="9144000" cy="5429264"/>
          </a:xfrm>
          <a:prstGeom prst="wav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ستطيل 7"/>
          <p:cNvSpPr/>
          <p:nvPr/>
        </p:nvSpPr>
        <p:spPr>
          <a:xfrm rot="340892">
            <a:off x="419264" y="2457592"/>
            <a:ext cx="8505114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من فعل أحد هذه المفطرات عمدا من غير عذر شرعي فقد ارتكب إثما عظيما ويجب عليه التوية إلى الله تعالى,وقضاء صيام الأيام التي أفسدها</a:t>
            </a:r>
            <a:endParaRPr lang="ar-SA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7" grpId="0" animBg="1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قلب 1"/>
          <p:cNvSpPr/>
          <p:nvPr/>
        </p:nvSpPr>
        <p:spPr>
          <a:xfrm rot="19737496">
            <a:off x="437856" y="628986"/>
            <a:ext cx="3143082" cy="3214710"/>
          </a:xfrm>
          <a:prstGeom prst="hear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>
            <a:prstTxWarp prst="textInflateBottom">
              <a:avLst/>
            </a:prstTxWarp>
          </a:bodyPr>
          <a:lstStyle/>
          <a:p>
            <a:pPr algn="ctr"/>
            <a:endParaRPr lang="ar-SA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قلب 2"/>
          <p:cNvSpPr/>
          <p:nvPr/>
        </p:nvSpPr>
        <p:spPr>
          <a:xfrm rot="19489590">
            <a:off x="1031886" y="1604185"/>
            <a:ext cx="3088010" cy="3073351"/>
          </a:xfrm>
          <a:prstGeom prst="hear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قلب 3"/>
          <p:cNvSpPr/>
          <p:nvPr/>
        </p:nvSpPr>
        <p:spPr>
          <a:xfrm rot="19645428">
            <a:off x="1623308" y="2646727"/>
            <a:ext cx="3032772" cy="2563473"/>
          </a:xfrm>
          <a:prstGeom prst="hear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قلب 4"/>
          <p:cNvSpPr/>
          <p:nvPr/>
        </p:nvSpPr>
        <p:spPr>
          <a:xfrm rot="19503407">
            <a:off x="2351722" y="3541726"/>
            <a:ext cx="2570960" cy="2286016"/>
          </a:xfrm>
          <a:prstGeom prst="hear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قلب 5"/>
          <p:cNvSpPr/>
          <p:nvPr/>
        </p:nvSpPr>
        <p:spPr>
          <a:xfrm>
            <a:off x="4572000" y="1000108"/>
            <a:ext cx="4071966" cy="3214710"/>
          </a:xfrm>
          <a:prstGeom prst="hear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ستطيل 7"/>
          <p:cNvSpPr/>
          <p:nvPr/>
        </p:nvSpPr>
        <p:spPr>
          <a:xfrm rot="19635102">
            <a:off x="2895126" y="4214818"/>
            <a:ext cx="1223412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urveDown">
              <a:avLst/>
            </a:prstTxWarp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ar-SA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6\ج</a:t>
            </a:r>
            <a:endParaRPr lang="ar-SA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مستطيل 8"/>
          <p:cNvSpPr/>
          <p:nvPr/>
        </p:nvSpPr>
        <p:spPr>
          <a:xfrm rot="19864419">
            <a:off x="1769670" y="2907503"/>
            <a:ext cx="2217274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urveDown">
              <a:avLst/>
            </a:prstTxWarp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ar-SA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باعجاجه</a:t>
            </a:r>
            <a:endParaRPr lang="ar-SA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مستطيل 9"/>
          <p:cNvSpPr/>
          <p:nvPr/>
        </p:nvSpPr>
        <p:spPr>
          <a:xfrm rot="20471957">
            <a:off x="1470102" y="2264332"/>
            <a:ext cx="1348446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urveDown">
              <a:avLst/>
            </a:prstTxWarp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ar-SA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عادل</a:t>
            </a:r>
            <a:endParaRPr lang="ar-SA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مستطيل 10"/>
          <p:cNvSpPr/>
          <p:nvPr/>
        </p:nvSpPr>
        <p:spPr>
          <a:xfrm rot="20085319">
            <a:off x="811447" y="1226130"/>
            <a:ext cx="1266693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urveDown">
              <a:avLst/>
            </a:prstTxWarp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ar-SA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نوف</a:t>
            </a:r>
            <a:endParaRPr lang="ar-SA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5000628" y="1571612"/>
            <a:ext cx="335758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ChevronInverted">
              <a:avLst/>
            </a:prstTxWarp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ar-SA" sz="54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اتمنى</a:t>
            </a:r>
            <a:r>
              <a:rPr lang="ar-SA" sz="5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أن تنال </a:t>
            </a:r>
            <a:r>
              <a:rPr lang="ar-SA" sz="54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اعجبكم</a:t>
            </a:r>
            <a:endParaRPr lang="ar-SA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200"/>
                            </p:stCondLst>
                            <p:childTnLst>
                              <p:par>
                                <p:cTn id="19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9200"/>
                            </p:stCondLst>
                            <p:childTnLst>
                              <p:par>
                                <p:cTn id="27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600"/>
                            </p:stCondLst>
                            <p:childTnLst>
                              <p:par>
                                <p:cTn id="33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600"/>
                            </p:stCondLst>
                            <p:childTnLst>
                              <p:par>
                                <p:cTn id="41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6200"/>
                            </p:stCondLst>
                            <p:childTnLst>
                              <p:par>
                                <p:cTn id="47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8200"/>
                            </p:stCondLst>
                            <p:childTnLst>
                              <p:par>
                                <p:cTn id="5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1400"/>
                            </p:stCondLst>
                            <p:childTnLst>
                              <p:par>
                                <p:cTn id="62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3400"/>
                            </p:stCondLst>
                            <p:childTnLst>
                              <p:par>
                                <p:cTn id="7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8" grpId="0"/>
      <p:bldP spid="9" grpId="0"/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انفجار 2 10"/>
          <p:cNvSpPr/>
          <p:nvPr/>
        </p:nvSpPr>
        <p:spPr>
          <a:xfrm>
            <a:off x="285720" y="357166"/>
            <a:ext cx="8501122" cy="6786562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2" name="انفجار 1 11"/>
          <p:cNvSpPr/>
          <p:nvPr/>
        </p:nvSpPr>
        <p:spPr>
          <a:xfrm>
            <a:off x="4786314" y="2643182"/>
            <a:ext cx="4572032" cy="4214818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3" name="صورة 12" descr="wat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88" y="3714752"/>
            <a:ext cx="1571636" cy="17145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صورة 13" descr="image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0562" y="1643050"/>
            <a:ext cx="2071702" cy="2000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صورة 14" descr="52922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43042" y="2071678"/>
            <a:ext cx="2357444" cy="19288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6" name="برق 15"/>
          <p:cNvSpPr/>
          <p:nvPr/>
        </p:nvSpPr>
        <p:spPr>
          <a:xfrm>
            <a:off x="-214346" y="0"/>
            <a:ext cx="4143404" cy="1643050"/>
          </a:xfrm>
          <a:prstGeom prst="lightningBol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8" name="مستطيل 17"/>
          <p:cNvSpPr/>
          <p:nvPr/>
        </p:nvSpPr>
        <p:spPr>
          <a:xfrm rot="1617166">
            <a:off x="228331" y="335760"/>
            <a:ext cx="35942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مفسدات الصيام</a:t>
            </a:r>
            <a:endParaRPr lang="ar-SA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9" name="صورة 18" descr="ashkra_cook1214275714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14744" y="4286256"/>
            <a:ext cx="2357434" cy="16430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" name="صورة 19" descr="post-29230-1176588067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0100" y="4286256"/>
            <a:ext cx="2143132" cy="2100267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200"/>
                            </p:stCondLst>
                            <p:childTnLst>
                              <p:par>
                                <p:cTn id="1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200"/>
                            </p:stCondLst>
                            <p:childTnLst>
                              <p:par>
                                <p:cTn id="30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200"/>
                            </p:stCondLst>
                            <p:childTnLst>
                              <p:par>
                                <p:cTn id="3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200"/>
                            </p:stCondLst>
                            <p:childTnLst>
                              <p:par>
                                <p:cTn id="4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4200"/>
                            </p:stCondLst>
                            <p:childTnLst>
                              <p:par>
                                <p:cTn id="49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6200"/>
                            </p:stCondLst>
                            <p:childTnLst>
                              <p:par>
                                <p:cTn id="5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6" grpId="0" animBg="1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500034" y="428604"/>
            <a:ext cx="835824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6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مـا مـعـنـى مـفـسـدات الـصـيـام</a:t>
            </a:r>
            <a:endParaRPr lang="ar-SA" sz="6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285720" y="1571612"/>
            <a:ext cx="82638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.......................................  </a:t>
            </a:r>
            <a:endParaRPr lang="ar-SA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0" y="264318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حــدد الـخــيــار الـصـحـيـح مـمـا يـلـي</a:t>
            </a:r>
            <a:endParaRPr lang="ar-SA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-32" y="3786190"/>
            <a:ext cx="924483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48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1-هي الأمور التي تنقص </a:t>
            </a:r>
            <a:r>
              <a:rPr lang="ar-SA" sz="4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أجر الصيام (.......)</a:t>
            </a:r>
            <a:endParaRPr lang="ar-SA" sz="48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571472" y="4857760"/>
            <a:ext cx="83567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2-هي الأمور المبطلة للصيام(.......)</a:t>
            </a:r>
            <a:endParaRPr lang="ar-SA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1071538" y="4857760"/>
            <a:ext cx="11047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صح</a:t>
            </a:r>
            <a:endParaRPr lang="ar-SA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214282" y="3720116"/>
            <a:ext cx="13965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خطاء</a:t>
            </a:r>
            <a:endParaRPr lang="ar-SA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928662" y="1576976"/>
            <a:ext cx="74446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هـي الأمـور الـمـبـطـلـة لـلـصـيـام</a:t>
            </a:r>
            <a:endParaRPr lang="ar-SA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400"/>
                            </p:stCondLst>
                            <p:childTnLst>
                              <p:par>
                                <p:cTn id="12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400"/>
                            </p:stCondLst>
                            <p:childTnLst>
                              <p:par>
                                <p:cTn id="1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400"/>
                            </p:stCondLst>
                            <p:childTnLst>
                              <p:par>
                                <p:cTn id="2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400"/>
                            </p:stCondLst>
                            <p:childTnLst>
                              <p:par>
                                <p:cTn id="3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100"/>
                            </p:stCondLst>
                            <p:childTnLst>
                              <p:par>
                                <p:cTn id="4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400"/>
                            </p:stCondLst>
                            <p:childTnLst>
                              <p:par>
                                <p:cTn id="5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  <p:bldP spid="8" grpId="0"/>
      <p:bldP spid="9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357158" y="2714620"/>
            <a:ext cx="835821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SA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ما </a:t>
            </a:r>
            <a:r>
              <a:rPr lang="ar-SA" sz="4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الاعذار</a:t>
            </a:r>
            <a:r>
              <a:rPr lang="ar-SA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التي تبيح للصائم </a:t>
            </a:r>
            <a:r>
              <a:rPr lang="ar-SA" sz="4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الافطار</a:t>
            </a:r>
            <a:r>
              <a:rPr lang="ar-SA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؟</a:t>
            </a:r>
            <a:endParaRPr lang="ar-SA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مخطط انسيابي: معالجة 5"/>
          <p:cNvSpPr/>
          <p:nvPr/>
        </p:nvSpPr>
        <p:spPr>
          <a:xfrm>
            <a:off x="857224" y="4143380"/>
            <a:ext cx="7143800" cy="642942"/>
          </a:xfrm>
          <a:prstGeom prst="flowChartProcess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خطط انسيابي: معالجة 6"/>
          <p:cNvSpPr/>
          <p:nvPr/>
        </p:nvSpPr>
        <p:spPr>
          <a:xfrm>
            <a:off x="1000100" y="5143512"/>
            <a:ext cx="4000528" cy="571504"/>
          </a:xfrm>
          <a:prstGeom prst="flowChartProcess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ثلث متساوي الساقين 7"/>
          <p:cNvSpPr/>
          <p:nvPr/>
        </p:nvSpPr>
        <p:spPr>
          <a:xfrm rot="5400000">
            <a:off x="8072446" y="4000520"/>
            <a:ext cx="785818" cy="928662"/>
          </a:xfrm>
          <a:prstGeom prst="triangl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" name="مثلث متساوي الساقين 9"/>
          <p:cNvSpPr/>
          <p:nvPr/>
        </p:nvSpPr>
        <p:spPr>
          <a:xfrm rot="5400000">
            <a:off x="5072050" y="5000652"/>
            <a:ext cx="785818" cy="928662"/>
          </a:xfrm>
          <a:prstGeom prst="triangl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1" name="مستطيل 10"/>
          <p:cNvSpPr/>
          <p:nvPr/>
        </p:nvSpPr>
        <p:spPr>
          <a:xfrm>
            <a:off x="7929586" y="4071942"/>
            <a:ext cx="6126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1</a:t>
            </a:r>
            <a:endParaRPr lang="ar-SA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4929190" y="5072074"/>
            <a:ext cx="6126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2</a:t>
            </a:r>
            <a:endParaRPr lang="ar-SA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500034" y="4071942"/>
            <a:ext cx="794032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ar-SA" sz="4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المريض,</a:t>
            </a:r>
            <a:r>
              <a:rPr lang="ar-SA" sz="4400" b="1" cap="none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اذا</a:t>
            </a:r>
            <a:r>
              <a:rPr lang="ar-SA" sz="4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كان يشق عليه الصيام </a:t>
            </a:r>
            <a:endParaRPr lang="ar-SA" sz="4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1000100" y="5026895"/>
            <a:ext cx="378621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ar-SA" sz="48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المـــســـافـر</a:t>
            </a:r>
            <a:endParaRPr lang="ar-SA" sz="48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6" name="تمرير أفقي 15"/>
          <p:cNvSpPr/>
          <p:nvPr/>
        </p:nvSpPr>
        <p:spPr>
          <a:xfrm>
            <a:off x="1142976" y="0"/>
            <a:ext cx="6715172" cy="2643182"/>
          </a:xfrm>
          <a:prstGeom prst="horizontalScroll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1428727" y="357167"/>
            <a:ext cx="6286545" cy="24314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4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لايجوز</a:t>
            </a:r>
            <a:r>
              <a:rPr lang="ar-SA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ar-SA" sz="4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للمسلم المكلف أن يفسد صومه الواجب من غير عذر.</a:t>
            </a:r>
          </a:p>
          <a:p>
            <a:pPr algn="ctr"/>
            <a:endParaRPr lang="ar-SA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 animBg="1"/>
      <p:bldP spid="10" grpId="0" animBg="1"/>
      <p:bldP spid="11" grpId="0"/>
      <p:bldP spid="12" grpId="0"/>
      <p:bldP spid="13" grpId="0"/>
      <p:bldP spid="14" grpId="0"/>
      <p:bldP spid="16" grpId="0" animBg="1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سحابة 1"/>
          <p:cNvSpPr/>
          <p:nvPr/>
        </p:nvSpPr>
        <p:spPr>
          <a:xfrm>
            <a:off x="1357290" y="0"/>
            <a:ext cx="6215106" cy="1428736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1643042" y="214290"/>
            <a:ext cx="58464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الأمور التي تفسد الصيام</a:t>
            </a:r>
            <a:endParaRPr lang="ar-SA" sz="5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0" y="1928802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4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أولا</a:t>
            </a:r>
            <a:r>
              <a:rPr lang="ar-SA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،الأكـل أو الـشـراب عـمـدا,أمـا مـن أكـل أو شـرب نـاسـيـا أو مـكرهـا فـانـه لا يـفـسـد صـومـه</a:t>
            </a:r>
            <a:endParaRPr lang="ar-SA" sz="48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5" name="صورة 4" descr="get-120976385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3857628"/>
            <a:ext cx="2543175" cy="2924175"/>
          </a:xfrm>
          <a:prstGeom prst="rect">
            <a:avLst/>
          </a:prstGeom>
        </p:spPr>
      </p:pic>
      <p:pic>
        <p:nvPicPr>
          <p:cNvPr id="6" name="صورة 5" descr="579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3570" y="3714752"/>
            <a:ext cx="3357586" cy="307181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300"/>
                            </p:stCondLst>
                            <p:childTnLst>
                              <p:par>
                                <p:cTn id="1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-71462"/>
            <a:ext cx="9144000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5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ثـانـيـا,</a:t>
            </a:r>
            <a:r>
              <a:rPr lang="ar-SA" sz="540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اخـراج</a:t>
            </a:r>
            <a:r>
              <a:rPr lang="ar-SA" sz="5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الـدم عـن طـريـق الحجامة أو سـحـب الـدم لـلـتـبـرع </a:t>
            </a:r>
            <a:r>
              <a:rPr lang="ar-SA" sz="540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بـه</a:t>
            </a:r>
            <a:r>
              <a:rPr lang="ar-SA" sz="5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إذا كـان كـثـيـرا,أمـا إذا كـان قـلـيـلا كـسـحـبـه لـلـتـحـلـيـل أو خـروجـه بـجـرح خـفـيـف            ونـحـوه فـلا يـفـطـر</a:t>
            </a:r>
            <a:endParaRPr lang="ar-SA" sz="54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" name="صورة 2" descr="4982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8" y="4071942"/>
            <a:ext cx="3286148" cy="2714644"/>
          </a:xfrm>
          <a:prstGeom prst="rect">
            <a:avLst/>
          </a:prstGeom>
        </p:spPr>
      </p:pic>
      <p:pic>
        <p:nvPicPr>
          <p:cNvPr id="4" name="صورة 3" descr="3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4050404"/>
            <a:ext cx="3457580" cy="2807596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-24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ثـالـثـا,</a:t>
            </a:r>
            <a:r>
              <a:rPr lang="ar-SA" sz="54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ادخـال</a:t>
            </a:r>
            <a:r>
              <a:rPr lang="ar-SA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ar-SA" sz="54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شـئ</a:t>
            </a:r>
            <a:r>
              <a:rPr lang="ar-SA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إلـى الـجـوف عـن طـريـق الـفـم أو الأنـف أو غـيـرهـمـا,مـثـل,</a:t>
            </a:r>
            <a:r>
              <a:rPr lang="ar-SA" sz="54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الابـر</a:t>
            </a:r>
            <a:r>
              <a:rPr lang="ar-SA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الـمـغـذيـة,وحـقـن الـدم</a:t>
            </a:r>
            <a:endParaRPr lang="ar-SA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3" name="صورة 2" descr="Syringe_with_bloo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24" y="3714752"/>
            <a:ext cx="3071834" cy="2643206"/>
          </a:xfrm>
          <a:prstGeom prst="rect">
            <a:avLst/>
          </a:prstGeom>
        </p:spPr>
      </p:pic>
      <p:pic>
        <p:nvPicPr>
          <p:cNvPr id="4" name="صورة 3" descr="571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9256" y="3286124"/>
            <a:ext cx="2643206" cy="3321048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428596" y="357166"/>
            <a:ext cx="814393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54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ربـعـا, الـتـقـيـؤ عـمـدا, وذلـك بـإخـراج مـا فـي الـمـعـدة عـن طـريـق الـفـم </a:t>
            </a:r>
            <a:r>
              <a:rPr lang="ar-SA" sz="54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أمـا مـن غـلـبـه الـقـئ فــخـرج بـغـيـر أردتـه فـلا يـؤثـره فـي صـومـه</a:t>
            </a:r>
            <a:endParaRPr lang="ar-SA" sz="5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خطط انسيابي: تخزين بالوصول المباشر 1"/>
          <p:cNvSpPr/>
          <p:nvPr/>
        </p:nvSpPr>
        <p:spPr>
          <a:xfrm>
            <a:off x="214282" y="71414"/>
            <a:ext cx="6143668" cy="1714512"/>
          </a:xfrm>
          <a:prstGeom prst="flowChartMagneticDrum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" name="مستطيل 2"/>
          <p:cNvSpPr/>
          <p:nvPr/>
        </p:nvSpPr>
        <p:spPr>
          <a:xfrm>
            <a:off x="-428660" y="71414"/>
            <a:ext cx="557685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شروط الفطر بهذه المفطرات</a:t>
            </a:r>
            <a:endParaRPr lang="ar-SA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وجه ضاحك 3"/>
          <p:cNvSpPr/>
          <p:nvPr/>
        </p:nvSpPr>
        <p:spPr>
          <a:xfrm>
            <a:off x="4286248" y="71414"/>
            <a:ext cx="2071702" cy="1714512"/>
          </a:xfrm>
          <a:prstGeom prst="smileyFac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4"/>
          <p:cNvSpPr/>
          <p:nvPr/>
        </p:nvSpPr>
        <p:spPr>
          <a:xfrm>
            <a:off x="32" y="2000240"/>
            <a:ext cx="9144000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لا يفطر بهذه المذكورات إلا بثلاثة شروط</a:t>
            </a:r>
            <a:endParaRPr lang="ar-SA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مخطط انسيابي: تخزين بالوصول المباشر 5"/>
          <p:cNvSpPr/>
          <p:nvPr/>
        </p:nvSpPr>
        <p:spPr>
          <a:xfrm>
            <a:off x="0" y="3000372"/>
            <a:ext cx="9144000" cy="1071570"/>
          </a:xfrm>
          <a:prstGeom prst="flowChartMagneticDrum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خطط انسيابي: تخزين بالوصول المباشر 6"/>
          <p:cNvSpPr/>
          <p:nvPr/>
        </p:nvSpPr>
        <p:spPr>
          <a:xfrm>
            <a:off x="0" y="4214818"/>
            <a:ext cx="9144000" cy="1071570"/>
          </a:xfrm>
          <a:prstGeom prst="flowChartMagneticDrum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خطط انسيابي: تخزين بالوصول المباشر 7"/>
          <p:cNvSpPr/>
          <p:nvPr/>
        </p:nvSpPr>
        <p:spPr>
          <a:xfrm>
            <a:off x="0" y="5429264"/>
            <a:ext cx="9144000" cy="1143008"/>
          </a:xfrm>
          <a:prstGeom prst="flowChartMagneticDrum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9" name="وجه ضاحك 8"/>
          <p:cNvSpPr/>
          <p:nvPr/>
        </p:nvSpPr>
        <p:spPr>
          <a:xfrm>
            <a:off x="6072198" y="5429264"/>
            <a:ext cx="3071802" cy="1143008"/>
          </a:xfrm>
          <a:prstGeom prst="smileyFac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" name="وجه ضاحك 9"/>
          <p:cNvSpPr/>
          <p:nvPr/>
        </p:nvSpPr>
        <p:spPr>
          <a:xfrm>
            <a:off x="6143636" y="4214818"/>
            <a:ext cx="3000364" cy="1142984"/>
          </a:xfrm>
          <a:prstGeom prst="smileyFac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1" name="وجه ضاحك 10"/>
          <p:cNvSpPr/>
          <p:nvPr/>
        </p:nvSpPr>
        <p:spPr>
          <a:xfrm>
            <a:off x="6143636" y="3000372"/>
            <a:ext cx="3000364" cy="1071570"/>
          </a:xfrm>
          <a:prstGeom prst="smileyFac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2" name="مستطيل 11"/>
          <p:cNvSpPr/>
          <p:nvPr/>
        </p:nvSpPr>
        <p:spPr>
          <a:xfrm>
            <a:off x="-428660" y="3149742"/>
            <a:ext cx="721523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4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أن يكون ذاكرا لصومه, فالناسي لايفطر</a:t>
            </a:r>
            <a:endParaRPr lang="ar-SA" sz="4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-32" y="5429264"/>
            <a:ext cx="742955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4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أن يكون مختارا لفعله,فلو اكرهه غيره لم يفطر</a:t>
            </a:r>
            <a:endParaRPr lang="ar-SA" sz="4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500034" y="4364188"/>
            <a:ext cx="565892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أن يكون عالما بأن هذا الشئ يفطر</a:t>
            </a:r>
            <a:endParaRPr lang="ar-SA" sz="4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100"/>
                            </p:stCondLst>
                            <p:childTnLst>
                              <p:par>
                                <p:cTn id="34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600"/>
                            </p:stCondLst>
                            <p:childTnLst>
                              <p:par>
                                <p:cTn id="4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500"/>
                            </p:stCondLst>
                            <p:childTnLst>
                              <p:par>
                                <p:cTn id="54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2400"/>
                            </p:stCondLst>
                            <p:childTnLst>
                              <p:par>
                                <p:cTn id="74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900"/>
                            </p:stCondLst>
                            <p:childTnLst>
                              <p:par>
                                <p:cTn id="8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ملتقى">
  <a:themeElements>
    <a:clrScheme name="ملتقى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ملتقى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ملتقى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257</TotalTime>
  <Words>212</Words>
  <Application>Microsoft Office PowerPoint</Application>
  <PresentationFormat>عرض على الشاشة (3:4)‏</PresentationFormat>
  <Paragraphs>34</Paragraphs>
  <Slides>11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11</vt:i4>
      </vt:variant>
    </vt:vector>
  </HeadingPairs>
  <TitlesOfParts>
    <vt:vector size="12" baseType="lpstr">
      <vt:lpstr>ملتقى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User</dc:creator>
  <cp:lastModifiedBy>eVISTA</cp:lastModifiedBy>
  <cp:revision>27</cp:revision>
  <dcterms:created xsi:type="dcterms:W3CDTF">2009-03-09T13:18:33Z</dcterms:created>
  <dcterms:modified xsi:type="dcterms:W3CDTF">2009-03-10T12:56:41Z</dcterms:modified>
</cp:coreProperties>
</file>