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57" r:id="rId4"/>
    <p:sldId id="258" r:id="rId5"/>
    <p:sldId id="259" r:id="rId6"/>
    <p:sldId id="262" r:id="rId7"/>
    <p:sldId id="263" r:id="rId8"/>
    <p:sldId id="260" r:id="rId9"/>
    <p:sldId id="266" r:id="rId10"/>
    <p:sldId id="265" r:id="rId11"/>
    <p:sldId id="261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5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35FD91-A47B-46FC-8742-46CB55CEBE4E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7F6513B-9950-41A4-B9C0-8DA69802541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513B-9950-41A4-B9C0-8DA698025414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513B-9950-41A4-B9C0-8DA698025414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513B-9950-41A4-B9C0-8DA698025414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513B-9950-41A4-B9C0-8DA698025414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513B-9950-41A4-B9C0-8DA698025414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513B-9950-41A4-B9C0-8DA698025414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513B-9950-41A4-B9C0-8DA698025414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513B-9950-41A4-B9C0-8DA698025414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513B-9950-41A4-B9C0-8DA698025414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513B-9950-41A4-B9C0-8DA698025414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6513B-9950-41A4-B9C0-8DA698025414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DFA66-3B59-4AA1-B17D-255AE0CD18F7}" type="datetimeFigureOut">
              <a:rPr lang="ar-SA" smtClean="0"/>
              <a:pPr/>
              <a:t>23/03/31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B9EA8-322C-42C2-8AEA-8B6E4F63331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75000"/>
            <a:lum/>
          </a:blip>
          <a:srcRect/>
          <a:stretch>
            <a:fillRect l="-52000" r="-5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285984" y="500042"/>
            <a:ext cx="4286280" cy="857256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بسم الله الرحمن الرحيم</a:t>
            </a:r>
            <a:endParaRPr lang="ar-SA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14348" y="1285860"/>
            <a:ext cx="7500990" cy="33575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chemeClr val="tx1">
                      <a:alpha val="65000"/>
                    </a:schemeClr>
                  </a:innerShdw>
                </a:effectLst>
              </a:rPr>
              <a:t>الحمد لله والصلاة والسلام على أشرف الأنبياء وسيد المرسلين سيدنا ونبينا محمد وعلى آله وصحبه وسلم </a:t>
            </a:r>
          </a:p>
          <a:p>
            <a:pPr algn="ctr"/>
            <a:endParaRPr lang="ar-SA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chemeClr val="tx1">
                    <a:alpha val="65000"/>
                  </a:schemeClr>
                </a:innerShdw>
              </a:effectLst>
            </a:endParaRPr>
          </a:p>
          <a:p>
            <a:pPr algn="ctr"/>
            <a:endParaRPr lang="ar-SA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chemeClr val="tx1">
                    <a:alpha val="65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newsflash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000364" y="428604"/>
            <a:ext cx="3214710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 الواجب  ) </a:t>
            </a:r>
            <a:endParaRPr lang="ar-SA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صورة 4" descr="boy_math_md_wht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4286256"/>
            <a:ext cx="2571768" cy="1643066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2143108" y="1571612"/>
            <a:ext cx="5143536" cy="23574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التدريب الخامس ص60</a:t>
            </a:r>
          </a:p>
          <a:p>
            <a:pPr algn="ctr"/>
            <a:r>
              <a:rPr lang="ar-S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التدريب السادس ص61</a:t>
            </a:r>
            <a:endParaRPr lang="ar-S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hecker dir="vert"/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75000"/>
            <a:lum/>
          </a:blip>
          <a:srcRect/>
          <a:stretch>
            <a:fillRect l="-52000" r="-5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6215106" cy="1143000"/>
          </a:xfrm>
        </p:spPr>
        <p:txBody>
          <a:bodyPr>
            <a:normAutofit/>
          </a:bodyPr>
          <a:lstStyle/>
          <a:p>
            <a:r>
              <a:rPr lang="ar-S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chemeClr val="tx1">
                      <a:alpha val="70000"/>
                    </a:schemeClr>
                  </a:outerShdw>
                </a:effectLst>
              </a:rPr>
              <a:t>مادة القواعد للصف الثالث المتوسط</a:t>
            </a:r>
            <a:endParaRPr lang="ar-SA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chemeClr val="tx1">
                    <a:alpha val="70000"/>
                  </a:scheme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139700" dir="8100000" sx="103000" sy="103000" algn="tl" rotWithShape="0">
                    <a:schemeClr val="tx1"/>
                  </a:outerShdw>
                </a:effectLst>
              </a:rPr>
              <a:t>الموضوع </a:t>
            </a:r>
            <a:r>
              <a:rPr lang="ar-SA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139700" dir="8100000" sx="103000" sy="103000" algn="tl" rotWithShape="0">
                    <a:schemeClr val="tx1"/>
                  </a:outerShdw>
                </a:effectLst>
              </a:rPr>
              <a:t>: اسم الفاعل</a:t>
            </a:r>
          </a:p>
          <a:p>
            <a:pPr algn="ctr">
              <a:buNone/>
            </a:pPr>
            <a:r>
              <a:rPr lang="ar-SA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139700" dir="8100000" sx="103000" sy="103000" algn="tl" rotWithShape="0">
                    <a:schemeClr val="tx1"/>
                  </a:outerShdw>
                </a:effectLst>
              </a:rPr>
              <a:t> </a:t>
            </a:r>
          </a:p>
          <a:p>
            <a:pPr algn="ctr">
              <a:buNone/>
            </a:pPr>
            <a:endParaRPr lang="ar-SA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139700" dir="8100000" sx="103000" sy="103000" algn="tl" rotWithShape="0">
                  <a:schemeClr val="tx1"/>
                </a:outerShdw>
              </a:effectLst>
            </a:endParaRPr>
          </a:p>
        </p:txBody>
      </p:sp>
    </p:spTree>
  </p:cSld>
  <p:clrMapOvr>
    <a:masterClrMapping/>
  </p:clrMapOvr>
  <p:transition spd="slow">
    <p:cover dir="d"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643042" y="1142984"/>
            <a:ext cx="5357850" cy="29289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b="1" dirty="0" smtClean="0">
                <a:solidFill>
                  <a:schemeClr val="tx1"/>
                </a:solidFill>
              </a:rPr>
              <a:t>اسم الفاعل </a:t>
            </a:r>
            <a:endParaRPr lang="ar-SA" sz="7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d"/>
    <p:sndAc>
      <p:stSnd>
        <p:snd r:embed="rId3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76000"/>
            <a:lum/>
          </a:blip>
          <a:srcRect/>
          <a:stretch>
            <a:fillRect l="-52000" r="-5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28794" y="500042"/>
            <a:ext cx="471490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التمهيد </a:t>
            </a:r>
            <a:endParaRPr lang="ar-SA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143240" y="1285860"/>
            <a:ext cx="5857916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accent6">
                    <a:lumMod val="75000"/>
                  </a:schemeClr>
                </a:solidFill>
              </a:rPr>
              <a:t>ــ من خصائص اللغة العربية أنها لغة اشتقاق . </a:t>
            </a:r>
            <a:endParaRPr lang="ar-SA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500466" y="2143116"/>
            <a:ext cx="4643534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dist="88900" dir="5340000" sx="103000" sy="103000" algn="tl" rotWithShape="0">
                    <a:schemeClr val="tx1">
                      <a:alpha val="95000"/>
                    </a:schemeClr>
                  </a:outerShdw>
                </a:effectLst>
              </a:rPr>
              <a:t>ــ  ماذا تعرفين عن المشتقات ؟</a:t>
            </a:r>
          </a:p>
          <a:p>
            <a:pPr algn="ctr"/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00332" y="2643182"/>
            <a:ext cx="6143668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8160000" sx="99000" sy="99000" algn="tl" rotWithShape="0">
                    <a:schemeClr val="bg1">
                      <a:alpha val="86000"/>
                    </a:schemeClr>
                  </a:outerShdw>
                </a:effectLst>
              </a:rPr>
              <a:t>ــ أن يشتق من الكلمة الواحدة عدة كلمات </a:t>
            </a:r>
            <a:endParaRPr lang="ar-SA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8160000" sx="99000" sy="99000" algn="tl" rotWithShape="0">
                  <a:schemeClr val="bg1">
                    <a:alpha val="86000"/>
                  </a:scheme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000496" y="3571876"/>
            <a:ext cx="5286412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ــ  ومن هذه المشتقات : اسم الفاعل</a:t>
            </a:r>
          </a:p>
          <a:p>
            <a:pPr algn="ctr"/>
            <a:r>
              <a:rPr lang="ar-SA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357422" y="4000504"/>
            <a:ext cx="707236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SA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ــ يسمى اسم الفاعل مشتقاً لأنه يشتق من الأفعال </a:t>
            </a:r>
            <a:endParaRPr lang="ar-SA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  <p:sndAc>
      <p:stSnd>
        <p:snd r:embed="rId3" name="bomb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357554" y="500042"/>
            <a:ext cx="3071834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  العـــرض ) </a:t>
            </a:r>
            <a:endParaRPr lang="ar-SA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165100" dist="88900" dir="18360000" sx="96000" sy="96000" algn="tl" rotWithShape="0">
                  <a:schemeClr val="tx1"/>
                </a:outerShdw>
              </a:effectLst>
            </a:endParaRPr>
          </a:p>
        </p:txBody>
      </p:sp>
      <p:graphicFrame>
        <p:nvGraphicFramePr>
          <p:cNvPr id="10" name="جدول 9"/>
          <p:cNvGraphicFramePr>
            <a:graphicFrameLocks noGrp="1"/>
          </p:cNvGraphicFramePr>
          <p:nvPr/>
        </p:nvGraphicFramePr>
        <p:xfrm>
          <a:off x="857224" y="1500174"/>
          <a:ext cx="7572428" cy="45720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979820"/>
                <a:gridCol w="1784062"/>
                <a:gridCol w="1808546"/>
              </a:tblGrid>
              <a:tr h="44476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baseline="0" dirty="0" smtClean="0">
                          <a:ln w="38100">
                            <a:noFill/>
                            <a:prstDash val="sysDot"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cs typeface="+mn-cs"/>
                        </a:rPr>
                        <a:t>الأمثـــــــــــــــــــلة </a:t>
                      </a:r>
                      <a:endParaRPr lang="ar-SA" sz="2000" b="1" baseline="0" dirty="0">
                        <a:ln w="38100">
                          <a:noFill/>
                          <a:prstDash val="sysDot"/>
                        </a:ln>
                        <a:solidFill>
                          <a:schemeClr val="bg2">
                            <a:lumMod val="25000"/>
                          </a:schemeClr>
                        </a:solidFill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ln w="38100">
                            <a:noFill/>
                            <a:prstDash val="sysDot"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اسم</a:t>
                      </a:r>
                      <a:r>
                        <a:rPr lang="ar-SA" sz="2000" baseline="0" dirty="0" smtClean="0">
                          <a:ln w="38100">
                            <a:noFill/>
                            <a:prstDash val="sysDot"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الفاعل </a:t>
                      </a:r>
                      <a:endParaRPr lang="ar-SA" sz="2000" dirty="0">
                        <a:ln w="38100">
                          <a:noFill/>
                          <a:prstDash val="sysDot"/>
                        </a:ln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ln w="38100">
                            <a:noFill/>
                            <a:prstDash val="sysDot"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الفعل</a:t>
                      </a:r>
                      <a:endParaRPr lang="ar-SA" sz="2000" dirty="0">
                        <a:ln w="38100">
                          <a:noFill/>
                          <a:prstDash val="sysDot"/>
                        </a:ln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4127272">
                <a:tc>
                  <a:txBody>
                    <a:bodyPr/>
                    <a:lstStyle/>
                    <a:p>
                      <a:pPr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  <a:p>
                      <a:pPr algn="r" rtl="1"/>
                      <a:endParaRPr lang="ar-SA" sz="2800" b="0" baseline="0" dirty="0" smtClean="0">
                        <a:ln w="38100">
                          <a:noFill/>
                          <a:prstDash val="sysDot"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  <p:sp>
        <p:nvSpPr>
          <p:cNvPr id="13" name="مستطيل 12"/>
          <p:cNvSpPr/>
          <p:nvPr/>
        </p:nvSpPr>
        <p:spPr>
          <a:xfrm>
            <a:off x="6000760" y="2071678"/>
            <a:ext cx="235745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 dirty="0" smtClean="0">
              <a:ln w="38100">
                <a:noFill/>
                <a:prstDash val="sysDot"/>
              </a:ln>
              <a:solidFill>
                <a:schemeClr val="tx1"/>
              </a:solidFill>
            </a:endParaRPr>
          </a:p>
          <a:p>
            <a:pPr algn="ctr"/>
            <a:r>
              <a:rPr lang="ar-SA" sz="24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1ــ الْلَّهُمُّ يا فاَرِجَ الهَمِّ</a:t>
            </a:r>
          </a:p>
          <a:p>
            <a:pPr algn="ctr"/>
            <a:endParaRPr lang="ar-SA" sz="2400" dirty="0"/>
          </a:p>
        </p:txBody>
      </p:sp>
      <p:sp>
        <p:nvSpPr>
          <p:cNvPr id="17" name="مستطيل 16"/>
          <p:cNvSpPr/>
          <p:nvPr/>
        </p:nvSpPr>
        <p:spPr>
          <a:xfrm>
            <a:off x="5929322" y="2500306"/>
            <a:ext cx="235745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2ـ يا كَاشِفَ الغَمِّ</a:t>
            </a:r>
          </a:p>
        </p:txBody>
      </p:sp>
      <p:sp>
        <p:nvSpPr>
          <p:cNvPr id="18" name="مستطيل 17"/>
          <p:cNvSpPr/>
          <p:nvPr/>
        </p:nvSpPr>
        <p:spPr>
          <a:xfrm>
            <a:off x="6072198" y="2857496"/>
            <a:ext cx="221457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3ـ يا مُنْزِلَ المَطَر</a:t>
            </a:r>
          </a:p>
        </p:txBody>
      </p:sp>
      <p:sp>
        <p:nvSpPr>
          <p:cNvPr id="19" name="مستطيل 18"/>
          <p:cNvSpPr/>
          <p:nvPr/>
        </p:nvSpPr>
        <p:spPr>
          <a:xfrm>
            <a:off x="5357818" y="4572008"/>
            <a:ext cx="292895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7/ مُنْكَسِرٌ بَيْنَ يَدَيْه طَويلاً</a:t>
            </a:r>
          </a:p>
        </p:txBody>
      </p:sp>
      <p:sp>
        <p:nvSpPr>
          <p:cNvPr id="20" name="مستطيل 19"/>
          <p:cNvSpPr/>
          <p:nvPr/>
        </p:nvSpPr>
        <p:spPr>
          <a:xfrm>
            <a:off x="6072198" y="4143380"/>
            <a:ext cx="221457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6ـ يَا أَرْحَمَ الرَّاحِمين</a:t>
            </a:r>
          </a:p>
        </p:txBody>
      </p:sp>
      <p:sp>
        <p:nvSpPr>
          <p:cNvPr id="21" name="مستطيل 20"/>
          <p:cNvSpPr/>
          <p:nvPr/>
        </p:nvSpPr>
        <p:spPr>
          <a:xfrm>
            <a:off x="6072198" y="3714752"/>
            <a:ext cx="221457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5ـ عَلَّمَهُ قَائِلاً </a:t>
            </a:r>
          </a:p>
        </p:txBody>
      </p:sp>
      <p:sp>
        <p:nvSpPr>
          <p:cNvPr id="22" name="مستطيل 21"/>
          <p:cNvSpPr/>
          <p:nvPr/>
        </p:nvSpPr>
        <p:spPr>
          <a:xfrm>
            <a:off x="4786314" y="3286124"/>
            <a:ext cx="350046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4ـ يا مُجِيبَ دعوةِ المُضُطَرِّ</a:t>
            </a:r>
          </a:p>
        </p:txBody>
      </p:sp>
      <p:sp>
        <p:nvSpPr>
          <p:cNvPr id="23" name="مستطيل 22"/>
          <p:cNvSpPr/>
          <p:nvPr/>
        </p:nvSpPr>
        <p:spPr>
          <a:xfrm>
            <a:off x="5000628" y="5000636"/>
            <a:ext cx="3286148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8/ إِنِّي مُسْتَغْفِرٌ رَبِّي كثيراً  </a:t>
            </a:r>
            <a:endParaRPr lang="ar-SA" sz="2400" dirty="0">
              <a:ln w="38100">
                <a:noFill/>
                <a:prstDash val="sysDot"/>
              </a:ln>
              <a:solidFill>
                <a:schemeClr val="tx1"/>
              </a:solidFill>
            </a:endParaRPr>
          </a:p>
        </p:txBody>
      </p:sp>
      <p:sp>
        <p:nvSpPr>
          <p:cNvPr id="24" name="مستطيل 23"/>
          <p:cNvSpPr/>
          <p:nvPr/>
        </p:nvSpPr>
        <p:spPr>
          <a:xfrm>
            <a:off x="3143240" y="2000240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فاَرِجَ</a:t>
            </a:r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bg2">
                    <a:lumMod val="25000"/>
                  </a:schemeClr>
                </a:solidFill>
              </a:rPr>
              <a:t>  </a:t>
            </a:r>
            <a:endParaRPr lang="ar-SA" sz="2800" dirty="0" smtClean="0">
              <a:ln w="38100">
                <a:noFill/>
                <a:prstDash val="sysDot"/>
              </a:ln>
              <a:solidFill>
                <a:schemeClr val="tx1"/>
              </a:solidFill>
            </a:endParaRPr>
          </a:p>
        </p:txBody>
      </p:sp>
      <p:sp>
        <p:nvSpPr>
          <p:cNvPr id="25" name="مستطيل 24"/>
          <p:cNvSpPr/>
          <p:nvPr/>
        </p:nvSpPr>
        <p:spPr>
          <a:xfrm>
            <a:off x="1428728" y="5000636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اسْتَغْفَرَ</a:t>
            </a:r>
          </a:p>
        </p:txBody>
      </p:sp>
      <p:sp>
        <p:nvSpPr>
          <p:cNvPr id="26" name="مستطيل 25"/>
          <p:cNvSpPr/>
          <p:nvPr/>
        </p:nvSpPr>
        <p:spPr>
          <a:xfrm>
            <a:off x="1428728" y="3214686"/>
            <a:ext cx="1071570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أَجَابَ</a:t>
            </a:r>
          </a:p>
        </p:txBody>
      </p:sp>
      <p:sp>
        <p:nvSpPr>
          <p:cNvPr id="27" name="مستطيل 26"/>
          <p:cNvSpPr/>
          <p:nvPr/>
        </p:nvSpPr>
        <p:spPr>
          <a:xfrm>
            <a:off x="1428728" y="2857496"/>
            <a:ext cx="1071570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أَنْزَلَ</a:t>
            </a:r>
          </a:p>
        </p:txBody>
      </p:sp>
      <p:sp>
        <p:nvSpPr>
          <p:cNvPr id="28" name="مستطيل 27"/>
          <p:cNvSpPr/>
          <p:nvPr/>
        </p:nvSpPr>
        <p:spPr>
          <a:xfrm>
            <a:off x="1428728" y="2500306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كَشَفَ</a:t>
            </a:r>
          </a:p>
        </p:txBody>
      </p:sp>
      <p:sp>
        <p:nvSpPr>
          <p:cNvPr id="29" name="مستطيل 28"/>
          <p:cNvSpPr/>
          <p:nvPr/>
        </p:nvSpPr>
        <p:spPr>
          <a:xfrm>
            <a:off x="1357290" y="2000240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فَرَجَ</a:t>
            </a:r>
          </a:p>
        </p:txBody>
      </p:sp>
      <p:sp>
        <p:nvSpPr>
          <p:cNvPr id="30" name="مستطيل 29"/>
          <p:cNvSpPr/>
          <p:nvPr/>
        </p:nvSpPr>
        <p:spPr>
          <a:xfrm>
            <a:off x="3214678" y="5000636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مُسْتَغْفِرٌ </a:t>
            </a:r>
          </a:p>
        </p:txBody>
      </p:sp>
      <p:sp>
        <p:nvSpPr>
          <p:cNvPr id="31" name="مستطيل 30"/>
          <p:cNvSpPr/>
          <p:nvPr/>
        </p:nvSpPr>
        <p:spPr>
          <a:xfrm>
            <a:off x="3286116" y="4500570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مُنْكَسِرٌ</a:t>
            </a:r>
            <a:endParaRPr lang="ar-SA" sz="2400" dirty="0"/>
          </a:p>
        </p:txBody>
      </p:sp>
      <p:sp>
        <p:nvSpPr>
          <p:cNvPr id="32" name="مستطيل 31"/>
          <p:cNvSpPr/>
          <p:nvPr/>
        </p:nvSpPr>
        <p:spPr>
          <a:xfrm>
            <a:off x="3214678" y="4071942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أَرْحَمَ </a:t>
            </a:r>
          </a:p>
        </p:txBody>
      </p:sp>
      <p:sp>
        <p:nvSpPr>
          <p:cNvPr id="33" name="مستطيل 32"/>
          <p:cNvSpPr/>
          <p:nvPr/>
        </p:nvSpPr>
        <p:spPr>
          <a:xfrm>
            <a:off x="3143240" y="3714752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قَائِلاً</a:t>
            </a:r>
          </a:p>
        </p:txBody>
      </p:sp>
      <p:sp>
        <p:nvSpPr>
          <p:cNvPr id="34" name="مستطيل 33"/>
          <p:cNvSpPr/>
          <p:nvPr/>
        </p:nvSpPr>
        <p:spPr>
          <a:xfrm>
            <a:off x="3357554" y="3286124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مُجِيبَ</a:t>
            </a:r>
            <a:endParaRPr lang="ar-SA" sz="2800" dirty="0"/>
          </a:p>
        </p:txBody>
      </p:sp>
      <p:sp>
        <p:nvSpPr>
          <p:cNvPr id="35" name="مستطيل 34"/>
          <p:cNvSpPr/>
          <p:nvPr/>
        </p:nvSpPr>
        <p:spPr>
          <a:xfrm>
            <a:off x="3214678" y="2857496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مُنْزِلَ</a:t>
            </a:r>
          </a:p>
        </p:txBody>
      </p:sp>
      <p:sp>
        <p:nvSpPr>
          <p:cNvPr id="36" name="مستطيل 35"/>
          <p:cNvSpPr/>
          <p:nvPr/>
        </p:nvSpPr>
        <p:spPr>
          <a:xfrm>
            <a:off x="3214678" y="2500306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كَاشِفَ</a:t>
            </a:r>
          </a:p>
        </p:txBody>
      </p:sp>
      <p:sp>
        <p:nvSpPr>
          <p:cNvPr id="39" name="مستطيل 38"/>
          <p:cNvSpPr/>
          <p:nvPr/>
        </p:nvSpPr>
        <p:spPr>
          <a:xfrm>
            <a:off x="1428728" y="4500570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انْكَسَرَ </a:t>
            </a:r>
          </a:p>
        </p:txBody>
      </p:sp>
      <p:sp>
        <p:nvSpPr>
          <p:cNvPr id="40" name="مستطيل 39"/>
          <p:cNvSpPr/>
          <p:nvPr/>
        </p:nvSpPr>
        <p:spPr>
          <a:xfrm>
            <a:off x="1357290" y="4071942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رَحمَ</a:t>
            </a:r>
          </a:p>
        </p:txBody>
      </p:sp>
      <p:sp>
        <p:nvSpPr>
          <p:cNvPr id="41" name="مستطيل 40"/>
          <p:cNvSpPr/>
          <p:nvPr/>
        </p:nvSpPr>
        <p:spPr>
          <a:xfrm>
            <a:off x="1357290" y="3714752"/>
            <a:ext cx="107157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dirty="0" smtClean="0">
                <a:ln w="38100">
                  <a:noFill/>
                  <a:prstDash val="sysDot"/>
                </a:ln>
                <a:solidFill>
                  <a:schemeClr val="tx1"/>
                </a:solidFill>
              </a:rPr>
              <a:t>قَاَلَ</a:t>
            </a:r>
          </a:p>
        </p:txBody>
      </p:sp>
    </p:spTree>
  </p:cSld>
  <p:clrMapOvr>
    <a:masterClrMapping/>
  </p:clrMapOvr>
  <p:transition spd="slow">
    <p:wheel spokes="1"/>
    <p:sndAc>
      <p:stSnd>
        <p:snd r:embed="rId3" name="arrow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86050" y="714356"/>
            <a:ext cx="3500462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/>
              <a:t>( القاعدة )</a:t>
            </a:r>
            <a:endParaRPr lang="ar-SA" sz="5400" b="1" dirty="0"/>
          </a:p>
        </p:txBody>
      </p:sp>
      <p:sp>
        <p:nvSpPr>
          <p:cNvPr id="3" name="مستطيل 2"/>
          <p:cNvSpPr/>
          <p:nvPr/>
        </p:nvSpPr>
        <p:spPr>
          <a:xfrm>
            <a:off x="642910" y="3571876"/>
            <a:ext cx="8286808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2">
                    <a:lumMod val="50000"/>
                  </a:schemeClr>
                </a:solidFill>
              </a:rPr>
              <a:t>ــ يصاغ اسم الفاعل من غير الفعل الثلاثي على صورة مضارعه بإبدال حرف مضارعه ميماً مضمومة وكسر ما قبل الأخر .</a:t>
            </a:r>
            <a:endParaRPr lang="ar-SA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071638" y="2643182"/>
            <a:ext cx="7072362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ــ يصاغ اسم الفاعل من الفعل الثلاثي على وزن (فاعل). 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000232" y="1714488"/>
            <a:ext cx="7358114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ــ اسم الفاعل : اسم مشتق للدلالة على الحدث وفاعله .</a:t>
            </a:r>
            <a:endParaRPr lang="ar-SA" sz="2800" b="1" dirty="0"/>
          </a:p>
        </p:txBody>
      </p:sp>
    </p:spTree>
  </p:cSld>
  <p:clrMapOvr>
    <a:masterClrMapping/>
  </p:clrMapOvr>
  <p:transition spd="slow">
    <p:cover dir="d"/>
    <p:sndAc>
      <p:stSnd>
        <p:snd r:embed="rId3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71802" y="0"/>
            <a:ext cx="3286148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/>
              <a:t>( التطبيق )</a:t>
            </a:r>
            <a:endParaRPr lang="ar-SA" sz="4800" b="1" dirty="0"/>
          </a:p>
        </p:txBody>
      </p:sp>
      <p:sp>
        <p:nvSpPr>
          <p:cNvPr id="3" name="مستطيل 2"/>
          <p:cNvSpPr/>
          <p:nvPr/>
        </p:nvSpPr>
        <p:spPr>
          <a:xfrm>
            <a:off x="571472" y="714356"/>
            <a:ext cx="8215370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effectLst>
                  <a:outerShdw blurRad="50800" dist="50800" dir="7560000" algn="ctr" rotWithShape="0">
                    <a:srgbClr val="000000">
                      <a:alpha val="43137"/>
                    </a:srgbClr>
                  </a:outerShdw>
                </a:effectLst>
              </a:rPr>
              <a:t>التدريب الأول </a:t>
            </a:r>
            <a:endParaRPr lang="ar-SA" sz="3200" b="1" dirty="0">
              <a:effectLst>
                <a:outerShdw blurRad="50800" dist="50800" dir="7560000" algn="ctr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1500174"/>
            <a:ext cx="54483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مستطيل 5"/>
          <p:cNvSpPr/>
          <p:nvPr/>
        </p:nvSpPr>
        <p:spPr>
          <a:xfrm>
            <a:off x="500034" y="5143512"/>
            <a:ext cx="8286808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2">
                    <a:lumMod val="50000"/>
                  </a:schemeClr>
                </a:solidFill>
              </a:rPr>
              <a:t>س 1ـــ صورت الآية الكريمة حال الناس يوم القيامة في صورتين فما هما ؟</a:t>
            </a:r>
            <a:endParaRPr lang="ar-SA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857456" y="5715016"/>
            <a:ext cx="6286544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2">
                    <a:lumMod val="50000"/>
                  </a:schemeClr>
                </a:solidFill>
              </a:rPr>
              <a:t>س2ـــ أذكري أسماء الفاعل في الآيات السابقة ؟</a:t>
            </a:r>
            <a:endParaRPr lang="ar-SA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omb/>
    <p:sndAc>
      <p:stSnd>
        <p:snd r:embed="rId3" name="cashreg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000232" y="428604"/>
            <a:ext cx="678661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 b="1" dirty="0" smtClean="0">
              <a:solidFill>
                <a:schemeClr val="tx2">
                  <a:lumMod val="75000"/>
                </a:schemeClr>
              </a:solidFill>
              <a:effectLst>
                <a:outerShdw dist="50800" dir="7800000" sx="98000" sy="98000" algn="ctr" rotWithShape="0">
                  <a:schemeClr val="tx1"/>
                </a:outerShdw>
              </a:effectLst>
            </a:endParaRPr>
          </a:p>
          <a:p>
            <a:pPr algn="ctr"/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dist="50800" dir="7800000" sx="98000" sy="98000" algn="ctr" rotWithShape="0">
                    <a:schemeClr val="tx1"/>
                  </a:outerShdw>
                </a:effectLst>
              </a:rPr>
              <a:t>ج س1/ الصورة الأولى : ( وجوه يومئذ خاشعة )  حال الكفار</a:t>
            </a:r>
          </a:p>
          <a:p>
            <a:pPr algn="ctr"/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dist="50800" dir="7800000" sx="98000" sy="98000" algn="ctr" rotWithShape="0">
                    <a:schemeClr val="tx1"/>
                  </a:outerShdw>
                </a:effectLst>
              </a:rPr>
              <a:t>          </a:t>
            </a:r>
            <a:endParaRPr lang="ar-SA" sz="2400" b="1" dirty="0">
              <a:solidFill>
                <a:schemeClr val="tx2">
                  <a:lumMod val="75000"/>
                </a:schemeClr>
              </a:solidFill>
              <a:effectLst>
                <a:outerShdw dist="50800" dir="7800000" sx="98000" sy="98000" algn="ctr" rotWithShape="0">
                  <a:schemeClr val="tx1"/>
                </a:outerShdw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57290" y="1714488"/>
            <a:ext cx="7072362" cy="785818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الصورة الثانية : (وجوه يومئذ ناعمة ) حال المؤمن </a:t>
            </a:r>
            <a:endParaRPr lang="ar-SA" sz="28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214414" y="2928934"/>
            <a:ext cx="7143800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ج س2/ أتاك </a:t>
            </a:r>
            <a:r>
              <a:rPr lang="ar-SA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ـ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 الغاشية </a:t>
            </a:r>
            <a:r>
              <a:rPr lang="ar-SA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ـ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 خاشعة </a:t>
            </a:r>
            <a:r>
              <a:rPr lang="ar-SA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ـ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 عاملة </a:t>
            </a:r>
            <a:r>
              <a:rPr lang="ar-SA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ـ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 ناصبة ــ حامية </a:t>
            </a:r>
            <a:r>
              <a:rPr lang="ar-SA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ـ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 آنية </a:t>
            </a:r>
            <a:r>
              <a:rPr lang="ar-SA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ـ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 ناعمة </a:t>
            </a:r>
            <a:r>
              <a:rPr lang="ar-SA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ـ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 راضية </a:t>
            </a:r>
            <a:r>
              <a:rPr lang="ar-SA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ـ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 عالية </a:t>
            </a:r>
            <a:r>
              <a:rPr lang="ar-SA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ـ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 </a:t>
            </a:r>
            <a:r>
              <a:rPr lang="ar-SA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لاغية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 ـ جارية  . </a:t>
            </a:r>
            <a:endParaRPr lang="ar-SA" sz="28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</p:spTree>
  </p:cSld>
  <p:clrMapOvr>
    <a:masterClrMapping/>
  </p:clrMapOvr>
  <p:transition spd="slow">
    <p:cover dir="lu"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3214678" y="214290"/>
            <a:ext cx="3000396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50800" dist="50800" dir="720000" algn="ctr" rotWithShape="0">
                    <a:srgbClr val="000000">
                      <a:alpha val="43137"/>
                    </a:srgbClr>
                  </a:outerShdw>
                </a:effectLst>
              </a:rPr>
              <a:t>التدريب الثالث </a:t>
            </a:r>
            <a:endParaRPr lang="ar-SA" sz="3200" b="1" dirty="0">
              <a:solidFill>
                <a:schemeClr val="accent3">
                  <a:lumMod val="75000"/>
                </a:schemeClr>
              </a:solidFill>
              <a:effectLst>
                <a:outerShdw blurRad="50800" dist="50800" dir="720000" algn="ctr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285984" y="642918"/>
            <a:ext cx="785818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2">
                    <a:lumMod val="50000"/>
                  </a:schemeClr>
                </a:solidFill>
              </a:rPr>
              <a:t>ــ اذكري فعل كل اسم فاعل مما يأتي : </a:t>
            </a:r>
            <a:endParaRPr lang="ar-SA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858016" y="1643050"/>
            <a:ext cx="114300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منقذ</a:t>
            </a:r>
            <a:endParaRPr lang="ar-SA" sz="3200" dirty="0"/>
          </a:p>
        </p:txBody>
      </p:sp>
      <p:sp>
        <p:nvSpPr>
          <p:cNvPr id="9" name="مستطيل 8"/>
          <p:cNvSpPr/>
          <p:nvPr/>
        </p:nvSpPr>
        <p:spPr>
          <a:xfrm>
            <a:off x="2571736" y="1643050"/>
            <a:ext cx="114300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مغيث</a:t>
            </a:r>
            <a:endParaRPr lang="ar-SA" sz="3200" dirty="0"/>
          </a:p>
        </p:txBody>
      </p:sp>
      <p:sp>
        <p:nvSpPr>
          <p:cNvPr id="10" name="مستطيل 9"/>
          <p:cNvSpPr/>
          <p:nvPr/>
        </p:nvSpPr>
        <p:spPr>
          <a:xfrm>
            <a:off x="4000496" y="1643050"/>
            <a:ext cx="114300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مجاهد</a:t>
            </a:r>
            <a:endParaRPr lang="ar-SA" sz="3200" dirty="0"/>
          </a:p>
        </p:txBody>
      </p:sp>
      <p:sp>
        <p:nvSpPr>
          <p:cNvPr id="11" name="مستطيل 10"/>
          <p:cNvSpPr/>
          <p:nvPr/>
        </p:nvSpPr>
        <p:spPr>
          <a:xfrm>
            <a:off x="5429256" y="1643050"/>
            <a:ext cx="114300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قاتل</a:t>
            </a:r>
            <a:endParaRPr lang="ar-SA" sz="2800" b="1" dirty="0"/>
          </a:p>
        </p:txBody>
      </p:sp>
      <p:sp>
        <p:nvSpPr>
          <p:cNvPr id="12" name="مستطيل 11"/>
          <p:cNvSpPr/>
          <p:nvPr/>
        </p:nvSpPr>
        <p:spPr>
          <a:xfrm>
            <a:off x="1071538" y="1643050"/>
            <a:ext cx="114300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مختار</a:t>
            </a:r>
            <a:endParaRPr lang="ar-SA" sz="3200" dirty="0"/>
          </a:p>
        </p:txBody>
      </p:sp>
      <p:cxnSp>
        <p:nvCxnSpPr>
          <p:cNvPr id="14" name="رابط كسهم مستقيم 13"/>
          <p:cNvCxnSpPr/>
          <p:nvPr/>
        </p:nvCxnSpPr>
        <p:spPr>
          <a:xfrm rot="5400000">
            <a:off x="7180281" y="260666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rot="5400000">
            <a:off x="4322761" y="260666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كسهم مستقيم 16"/>
          <p:cNvCxnSpPr/>
          <p:nvPr/>
        </p:nvCxnSpPr>
        <p:spPr>
          <a:xfrm rot="5400000">
            <a:off x="5751521" y="260666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rot="5400000">
            <a:off x="1322365" y="260666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 rot="5400000">
            <a:off x="2822563" y="260666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شكل بيضاوي 19"/>
          <p:cNvSpPr/>
          <p:nvPr/>
        </p:nvSpPr>
        <p:spPr>
          <a:xfrm>
            <a:off x="6929454" y="3000372"/>
            <a:ext cx="1285884" cy="85725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tx2">
                    <a:lumMod val="50000"/>
                  </a:schemeClr>
                </a:solidFill>
              </a:rPr>
              <a:t>أنقذ</a:t>
            </a:r>
            <a:endParaRPr lang="ar-SA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857224" y="3000372"/>
            <a:ext cx="1285884" cy="85725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اختار</a:t>
            </a:r>
            <a:endParaRPr lang="ar-S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2428860" y="3000372"/>
            <a:ext cx="1285884" cy="85725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أغاث</a:t>
            </a:r>
            <a:endParaRPr lang="ar-S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3929058" y="3000372"/>
            <a:ext cx="1285884" cy="85725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جاهد</a:t>
            </a:r>
            <a:endParaRPr lang="ar-S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شكل بيضاوي 23"/>
          <p:cNvSpPr/>
          <p:nvPr/>
        </p:nvSpPr>
        <p:spPr>
          <a:xfrm>
            <a:off x="5429256" y="3000372"/>
            <a:ext cx="1285884" cy="85725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tx2">
                    <a:lumMod val="50000"/>
                  </a:schemeClr>
                </a:solidFill>
              </a:rPr>
              <a:t>قتل </a:t>
            </a:r>
            <a:endParaRPr lang="ar-SA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5" name="صورة 24" descr="م3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100" y="4929198"/>
            <a:ext cx="2143140" cy="1500198"/>
          </a:xfrm>
          <a:prstGeom prst="rect">
            <a:avLst/>
          </a:prstGeom>
        </p:spPr>
      </p:pic>
    </p:spTree>
  </p:cSld>
  <p:clrMapOvr>
    <a:masterClrMapping/>
  </p:clrMapOvr>
  <p:transition spd="slow">
    <p:split/>
    <p:sndAc>
      <p:stSnd>
        <p:snd r:embed="rId3" name="push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928926" y="285728"/>
            <a:ext cx="3571900" cy="107157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</a:rPr>
              <a:t>( ورقة عمل )</a:t>
            </a:r>
            <a:endParaRPr lang="ar-SA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28596" y="2285992"/>
            <a:ext cx="8143932" cy="3714776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7358082" y="2357430"/>
            <a:ext cx="114300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ورقة عمل 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71472" y="2714620"/>
            <a:ext cx="135732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الزمن 10 دقائق 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714744" y="2714620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الموضوع : اسم الفاعل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6572264" y="3071810"/>
            <a:ext cx="200026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الصف : الثالث متوسط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7286644" y="2714620"/>
            <a:ext cx="121444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المادة : قواعد 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428596" y="3071810"/>
            <a:ext cx="2500330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المهارة : استخراج اسم الفاعل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3786182" y="3071810"/>
            <a:ext cx="157163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نوع النشاط : فردي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071538" y="3571876"/>
            <a:ext cx="7358114" cy="2143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1600" b="1" dirty="0" smtClean="0">
                <a:solidFill>
                  <a:schemeClr val="accent2">
                    <a:lumMod val="75000"/>
                  </a:schemeClr>
                </a:solidFill>
              </a:rPr>
              <a:t>س/ اذكري فعل كل اسم فاعل مما يأتي ؟</a:t>
            </a:r>
          </a:p>
          <a:p>
            <a:r>
              <a:rPr lang="ar-SA" sz="1600" b="1" dirty="0" smtClean="0">
                <a:solidFill>
                  <a:schemeClr val="accent2">
                    <a:lumMod val="75000"/>
                  </a:schemeClr>
                </a:solidFill>
              </a:rPr>
              <a:t>1/ منافق ...........................</a:t>
            </a:r>
          </a:p>
          <a:p>
            <a:r>
              <a:rPr lang="ar-SA" sz="1600" b="1" dirty="0" smtClean="0">
                <a:solidFill>
                  <a:schemeClr val="accent2">
                    <a:lumMod val="75000"/>
                  </a:schemeClr>
                </a:solidFill>
              </a:rPr>
              <a:t>2/ مستجير .........................</a:t>
            </a:r>
          </a:p>
          <a:p>
            <a:endParaRPr lang="ar-SA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ar-SA" sz="1600" b="1" dirty="0" smtClean="0">
                <a:solidFill>
                  <a:schemeClr val="accent2">
                    <a:lumMod val="75000"/>
                  </a:schemeClr>
                </a:solidFill>
              </a:rPr>
              <a:t>س/ ثني كل اسم فاعل مما يأتي وضعيه في جملة مفيدة ؟</a:t>
            </a:r>
          </a:p>
          <a:p>
            <a:r>
              <a:rPr lang="ar-SA" sz="1600" b="1" dirty="0" smtClean="0">
                <a:solidFill>
                  <a:schemeClr val="accent2">
                    <a:lumMod val="75000"/>
                  </a:schemeClr>
                </a:solidFill>
              </a:rPr>
              <a:t>ــ تائبة .........................................................................................</a:t>
            </a:r>
          </a:p>
          <a:p>
            <a:r>
              <a:rPr lang="ar-SA" sz="1600" b="1" dirty="0" smtClean="0">
                <a:solidFill>
                  <a:schemeClr val="accent2">
                    <a:lumMod val="75000"/>
                  </a:schemeClr>
                </a:solidFill>
              </a:rPr>
              <a:t>ـــ مؤمن .......................................................................................</a:t>
            </a:r>
            <a:endParaRPr lang="ar-SA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cover dir="rd"/>
    <p:sndAc>
      <p:stSnd>
        <p:snd r:embed="rId3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366</Words>
  <Application>Microsoft Office PowerPoint</Application>
  <PresentationFormat>عرض على الشاشة (3:4)‏</PresentationFormat>
  <Paragraphs>112</Paragraphs>
  <Slides>11</Slides>
  <Notes>11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مادة القواعد للصف الثالث المتوسط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تحضير درس (اسم الفاعل ) في مادة القواعد للصف الثالث المتوسط</dc:title>
  <dc:creator>FANONAH</dc:creator>
  <cp:lastModifiedBy>FANNO</cp:lastModifiedBy>
  <cp:revision>71</cp:revision>
  <dcterms:created xsi:type="dcterms:W3CDTF">2009-01-15T00:58:21Z</dcterms:created>
  <dcterms:modified xsi:type="dcterms:W3CDTF">2010-03-08T12:13:57Z</dcterms:modified>
</cp:coreProperties>
</file>