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6" r:id="rId14"/>
    <p:sldId id="270" r:id="rId15"/>
    <p:sldId id="271" r:id="rId16"/>
    <p:sldId id="272" r:id="rId17"/>
    <p:sldId id="256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A955"/>
    <a:srgbClr val="1A6870"/>
    <a:srgbClr val="990099"/>
    <a:srgbClr val="E49F80"/>
    <a:srgbClr val="94BDD2"/>
    <a:srgbClr val="66CCFF"/>
    <a:srgbClr val="CC3300"/>
    <a:srgbClr val="349C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49A677F-726B-4C67-BC05-A91223A5B4FF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4A23A16-3DEB-40B1-936A-8827EEA837D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3A16-3DEB-40B1-936A-8827EEA837D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AAF1DC-9DF9-480E-9BFF-5497F2448C5A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46E68E-0A36-4410-8982-08FBCCAA397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 محتوى التعلم )</a:t>
            </a:r>
            <a:endParaRPr lang="ar-SA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</a:rPr>
              <a:t>1/ تحديد المشبه والمشبه به ووجه الشبه</a:t>
            </a:r>
          </a:p>
          <a:p>
            <a:pPr>
              <a:buNone/>
            </a:pP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</a:rPr>
              <a:t>2/ تميز بين التشبيه الضمني عن أنواع التشبيه الأخرى</a:t>
            </a:r>
          </a:p>
          <a:p>
            <a:pPr>
              <a:buNone/>
            </a:pP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3/ تحل الأمثلة الموجودة في الكتاب</a:t>
            </a:r>
          </a:p>
          <a:p>
            <a:pPr>
              <a:buNone/>
            </a:pPr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</a:rPr>
              <a:t>4/ الحرص على السعي </a:t>
            </a:r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</a:rPr>
              <a:t>للتعلم</a:t>
            </a:r>
            <a:endParaRPr lang="ar-SA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1" y="4286256"/>
            <a:ext cx="2109774" cy="18097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3/ قال ابن حزم :</a:t>
            </a:r>
            <a:b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 وصفوك لي حتى إذا أبصرت ما     وصفوا علمت بأنه هذيان</a:t>
            </a:r>
            <a:endParaRPr lang="ar-SA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 فالطبل جلـــد فـــارغ, وطنينــه     يرتاع منه ويفرق الإنسان</a:t>
            </a:r>
            <a:endParaRPr lang="ar-SA" sz="3200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المشبه : وصف الناس  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المشبه به : الطبل 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وجه الشبه : عدم حلول الفائدة 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</a:rPr>
              <a:t>..........................................</a:t>
            </a:r>
            <a:endParaRPr lang="ar-SA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4/ قال مصطفى الرافعي :</a:t>
            </a:r>
            <a:b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 لعمــــرك ما تستقر الهمـــوم         على مؤمن روحه فيه حرُّ </a:t>
            </a:r>
            <a:endParaRPr lang="ar-SA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 ومن ذا رأى في السماء الغيوم       تقيــم بهــا أبدا لا تمـــرُّ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ــ المشبه : عدم استقرار الهموم على المؤمن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ــ المشبه به : الغيوم التي لا تبقى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ــ وجه الشبه : تغير الحال وعدم الدوام والبقاء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...................................</a:t>
            </a:r>
          </a:p>
          <a:p>
            <a:pPr>
              <a:buNone/>
            </a:pPr>
            <a:r>
              <a:rPr lang="ar-SA" sz="3200" b="1" dirty="0" smtClean="0">
                <a:solidFill>
                  <a:schemeClr val="accent1"/>
                </a:solidFill>
              </a:rPr>
              <a:t>ــ نستنتج من خلال ما سبق التعريف للتشبه الضمني :</a:t>
            </a:r>
          </a:p>
          <a:p>
            <a:pPr>
              <a:buNone/>
            </a:pPr>
            <a:r>
              <a:rPr lang="ar-SA" sz="3200" dirty="0" smtClean="0">
                <a:solidFill>
                  <a:schemeClr val="bg2">
                    <a:lumMod val="25000"/>
                  </a:schemeClr>
                </a:solidFill>
              </a:rPr>
              <a:t>ــ هو التشبيه الذي يفهم من سياق الكلام , ويغلب أن يؤدى بجملتين أو أكثر بدلاَ من جملة واحدة .</a:t>
            </a:r>
          </a:p>
          <a:p>
            <a:pPr>
              <a:buNone/>
            </a:pPr>
            <a:endParaRPr lang="ar-SA" sz="3200" dirty="0" smtClean="0"/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143932" cy="2571768"/>
          </a:xfrm>
        </p:spPr>
        <p:txBody>
          <a:bodyPr>
            <a:noAutofit/>
          </a:bodyPr>
          <a:lstStyle/>
          <a:p>
            <a:pPr algn="r"/>
            <a:r>
              <a:rPr lang="ar-SA" sz="4800" b="1" dirty="0" smtClean="0">
                <a:solidFill>
                  <a:schemeClr val="bg2">
                    <a:lumMod val="50000"/>
                  </a:schemeClr>
                </a:solidFill>
              </a:rPr>
              <a:t>ــ{ نرى أن هذا التشبيه الضمني مفهوم من الكلام ضمناَ لا صراحة وإن كنا نستطيع أن ندل على المشبه والمشبه به , وأن نتصور وجه  الشبه }</a:t>
            </a:r>
            <a:endParaRPr lang="ar-SA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ورقة العمل )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857256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المادة :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بلاغة</a:t>
            </a:r>
            <a:r>
              <a:rPr lang="ar-SA" sz="2800" dirty="0" smtClean="0"/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ونقد</a:t>
            </a:r>
            <a:r>
              <a:rPr lang="ar-SA" sz="2800" dirty="0" smtClean="0"/>
              <a:t>     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الصف :</a:t>
            </a:r>
            <a:r>
              <a:rPr lang="ar-SA" sz="2800" dirty="0" smtClean="0"/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الأول</a:t>
            </a:r>
            <a:r>
              <a:rPr lang="ar-SA" sz="2800" dirty="0" smtClean="0"/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ثانوي</a:t>
            </a:r>
            <a:r>
              <a:rPr lang="ar-SA" sz="2800" dirty="0" smtClean="0"/>
              <a:t>      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الزمن :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10دقائق</a:t>
            </a:r>
          </a:p>
          <a:p>
            <a:pPr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نوع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النشاط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فردي</a:t>
            </a:r>
            <a:r>
              <a:rPr lang="ar-SA" dirty="0" smtClean="0"/>
              <a:t>             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الموضوع 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التشبيه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الضمني            </a:t>
            </a:r>
          </a:p>
          <a:p>
            <a:pPr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المهارة: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فهم هذا التشبيه وتمييزه عن غيره من أنواع التشبيه</a:t>
            </a:r>
          </a:p>
          <a:p>
            <a:pPr>
              <a:buNone/>
            </a:pP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س / استخرجي من المثال التالي المشبه والمشبه ووجه الشبه ؟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 قال ابن عمار: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ـ عيرتموني بالنحول وإنما      شرف المهند أن ترق شفاره</a:t>
            </a:r>
          </a:p>
          <a:p>
            <a:pPr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ــ المشبه :</a:t>
            </a:r>
          </a:p>
          <a:p>
            <a:pPr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ــ المشبه به :</a:t>
            </a:r>
          </a:p>
          <a:p>
            <a:pPr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ــ وجه الشبه :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ج/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المشبه : نحول ابن عمار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04389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المشبه به : رأس السيف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وجه الشبه : الحسن والقوة 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.........................................................</a:t>
            </a:r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1857388"/>
          </a:xfrm>
        </p:spPr>
        <p:txBody>
          <a:bodyPr>
            <a:noAutofit/>
          </a:bodyPr>
          <a:lstStyle/>
          <a:p>
            <a:pPr algn="ctr"/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 </a:t>
            </a:r>
            <a:r>
              <a:rPr lang="ar-S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الواجب )</a:t>
            </a:r>
            <a:endParaRPr lang="ar-SA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ــ بيني المشبه والمشبه به ووجه الشبه في الأمثلة التالية ؟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 1/ قال أبو تمام :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ــ أخرجتموه بكره من سجيته   والنار قد تلظى من ناضر بالسلَّم</a:t>
            </a:r>
          </a:p>
          <a:p>
            <a:pPr>
              <a:buNone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2/ قال المتنبي :</a:t>
            </a:r>
          </a:p>
          <a:p>
            <a:pPr>
              <a:buNone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ــ من يهن يسهل الهوان عليه            ما لجرح بميتٍ إيلام</a:t>
            </a:r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..............................................................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ج/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7829576" cy="44831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50000"/>
                  </a:schemeClr>
                </a:solidFill>
              </a:rPr>
              <a:t>1/ المشبه : خروج الكلب عن طبيعة مكره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50000"/>
                  </a:schemeClr>
                </a:solidFill>
              </a:rPr>
              <a:t>المشبه به: إلهاب النار لشجر العضاة</a:t>
            </a:r>
            <a:endParaRPr lang="ar-SA" sz="32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50000"/>
                  </a:schemeClr>
                </a:solidFill>
              </a:rPr>
              <a:t>وجه الشبه : الخروج عن المألوف </a:t>
            </a:r>
          </a:p>
          <a:p>
            <a:pPr>
              <a:buNone/>
            </a:pPr>
            <a:r>
              <a:rPr lang="ar-SA" sz="3200" dirty="0" smtClean="0"/>
              <a:t>................................................</a:t>
            </a:r>
            <a:endParaRPr lang="ar-SA" sz="3200" dirty="0"/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2/ المشبه : الذي يستهين بكل شيء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المشبه به : جرح الميت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وجه الشبه : انعدام الإحساس والشعور</a:t>
            </a:r>
          </a:p>
          <a:p>
            <a:pPr>
              <a:buNone/>
            </a:pPr>
            <a:r>
              <a:rPr lang="ar-SA" sz="3200" dirty="0" smtClean="0"/>
              <a:t>................................................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14480" y="642918"/>
            <a:ext cx="6715172" cy="150019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تحضير درس في مادة البلاغة للصف الأول ثانوي للفصل الدراسي الأول </a:t>
            </a:r>
            <a:endParaRPr lang="ar-SA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28794" y="2714620"/>
            <a:ext cx="6500858" cy="4143380"/>
          </a:xfrm>
        </p:spPr>
        <p:txBody>
          <a:bodyPr>
            <a:normAutofit/>
          </a:bodyPr>
          <a:lstStyle/>
          <a:p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</a:rPr>
              <a:t>الموضوع : التشبيه الضمني </a:t>
            </a:r>
          </a:p>
        </p:txBody>
      </p:sp>
      <p:pic>
        <p:nvPicPr>
          <p:cNvPr id="1026" name="Picture 2" descr="C:\Program Files\Microsoft Office\MEDIA\CAGCAT10\j019966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072074"/>
            <a:ext cx="2124292" cy="164307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6165820" y="0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(الأهداف السلوكية )</a:t>
            </a:r>
            <a:endParaRPr lang="ar-SA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4">
                    <a:lumMod val="75000"/>
                  </a:schemeClr>
                </a:solidFill>
              </a:rPr>
              <a:t>ــ نتوقع من التلميذة أثناء الحصة وفي نهايتها أن :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</a:rPr>
              <a:t>1/ تستخرج من الأمثلة المشبه والمشبه به ووجه الشبه</a:t>
            </a:r>
          </a:p>
          <a:p>
            <a:pPr>
              <a:buNone/>
            </a:pPr>
            <a:r>
              <a:rPr lang="ar-SA" sz="3200" dirty="0" smtClean="0">
                <a:solidFill>
                  <a:srgbClr val="00B050"/>
                </a:solidFill>
              </a:rPr>
              <a:t>2/ تأتي بأمثلة على التشبيه الضمني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3/ تقرأ الأمثلة الأخرى وتطبيق عليها مثل ما سبق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4/ تحل ورقة العمل</a:t>
            </a:r>
          </a:p>
          <a:p>
            <a:pPr>
              <a:buNone/>
            </a:pPr>
            <a:r>
              <a:rPr lang="ar-SA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5/ تحرص على الدقة وطلب المزيد من العلم ( وقل رب زدني علما )</a:t>
            </a:r>
          </a:p>
          <a:p>
            <a:pPr>
              <a:buNone/>
            </a:pPr>
            <a:endParaRPr lang="ar-SA" sz="3200" dirty="0" smtClean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 الطــــــريقة )</a:t>
            </a:r>
            <a:endParaRPr lang="ar-SA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1ــ عرض النص المتضمن الظواهر البلاغية المطلوب دراستها للطالبات ومعالجته من حيث القراءة والشرح والتحليل والأمثلة .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2ــ تحديد الأمثلة التي تمثل الصور البلاغية المطلوبة وكتابتها على السبورة .</a:t>
            </a:r>
          </a:p>
          <a:p>
            <a:pPr>
              <a:buNone/>
            </a:pPr>
            <a:r>
              <a:rPr lang="ar-SA" sz="2800" dirty="0" smtClean="0">
                <a:solidFill>
                  <a:srgbClr val="349C63"/>
                </a:solidFill>
              </a:rPr>
              <a:t>3ــ إلقاء بعض الأسئلة التي توجه الطالبة إلى هذا اللون البلاغي ومساعدتهم على إدراكه وفهمه .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6">
                    <a:lumMod val="50000"/>
                  </a:schemeClr>
                </a:solidFill>
              </a:rPr>
              <a:t>4ــ المقارنة بين الصورة البلاغية والصور الأخرى المشابهة لها .</a:t>
            </a:r>
          </a:p>
          <a:p>
            <a:pPr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5ــ بعد فهم الدرس يطلب المعلم منهم استنباط القاعدة البلاغية ويقدم التعريف أو المصطلح البلاغي الجديد </a:t>
            </a:r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 الوسائــــــل )</a:t>
            </a:r>
            <a:endParaRPr lang="ar-SA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1/ السبورة </a:t>
            </a:r>
          </a:p>
          <a:p>
            <a:pPr>
              <a:buNone/>
            </a:pPr>
            <a:r>
              <a:rPr lang="ar-SA" sz="3600" dirty="0" smtClean="0">
                <a:solidFill>
                  <a:schemeClr val="accent3">
                    <a:lumMod val="75000"/>
                  </a:schemeClr>
                </a:solidFill>
              </a:rPr>
              <a:t>2/ الكتاب المدرسي </a:t>
            </a:r>
          </a:p>
          <a:p>
            <a:pPr>
              <a:buNone/>
            </a:pPr>
            <a:r>
              <a:rPr lang="ar-SA" sz="3600" dirty="0" smtClean="0">
                <a:solidFill>
                  <a:srgbClr val="7030A0"/>
                </a:solidFill>
              </a:rPr>
              <a:t>3/ ورقة عمل</a:t>
            </a:r>
          </a:p>
          <a:p>
            <a:pPr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4/ الحاسب الآلي ــ البروجكتور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3074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9004" y="3784092"/>
            <a:ext cx="2328549" cy="22166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 التمهيــــــــد )</a:t>
            </a:r>
            <a:endParaRPr lang="ar-SA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ــ تهيئة التلميذات وإعدادهن للدرس الجديد بمراجعة ما سبق .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</a:rPr>
              <a:t>ــ ما هو التشبيه الضمني ؟</a:t>
            </a:r>
          </a:p>
          <a:p>
            <a:pPr>
              <a:buNone/>
            </a:pPr>
            <a:r>
              <a:rPr lang="ar-SA" sz="3200" dirty="0" smtClean="0">
                <a:solidFill>
                  <a:srgbClr val="349C63"/>
                </a:solidFill>
              </a:rPr>
              <a:t>ــ لماذا سمي بالضمني ؟</a:t>
            </a:r>
          </a:p>
          <a:p>
            <a:pPr>
              <a:buNone/>
            </a:pPr>
            <a:r>
              <a:rPr lang="ar-SA" sz="3200" dirty="0" smtClean="0">
                <a:solidFill>
                  <a:srgbClr val="990099"/>
                </a:solidFill>
              </a:rPr>
              <a:t>ــ هاتي مثالاَ من القران الكريم أو بيتاً من الشعر لهذا اللون البلاغي ؟</a:t>
            </a:r>
          </a:p>
          <a:p>
            <a:pPr>
              <a:buNone/>
            </a:pPr>
            <a:r>
              <a:rPr lang="ar-SA" sz="3200" dirty="0" smtClean="0">
                <a:solidFill>
                  <a:srgbClr val="CC3300"/>
                </a:solidFill>
              </a:rPr>
              <a:t>ــ توصل الطالبة إلى الموضوع وتسجيله </a:t>
            </a:r>
            <a:r>
              <a:rPr lang="ar-SA" dirty="0" smtClean="0">
                <a:solidFill>
                  <a:srgbClr val="CC3300"/>
                </a:solidFill>
              </a:rPr>
              <a:t>.</a:t>
            </a:r>
            <a:endParaRPr lang="ar-SA" dirty="0">
              <a:solidFill>
                <a:srgbClr val="CC3300"/>
              </a:solidFill>
            </a:endParaRPr>
          </a:p>
        </p:txBody>
      </p:sp>
      <p:pic>
        <p:nvPicPr>
          <p:cNvPr id="4099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357694"/>
            <a:ext cx="1714512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 العـــــرض )</a:t>
            </a:r>
            <a:endParaRPr lang="ar-SA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ar-SA" sz="3200" dirty="0" smtClean="0">
                <a:solidFill>
                  <a:srgbClr val="1A6870"/>
                </a:solidFill>
              </a:rPr>
              <a:t>1/ عرض الأمثلة أمام التلميذات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4">
                    <a:lumMod val="75000"/>
                  </a:schemeClr>
                </a:solidFill>
              </a:rPr>
              <a:t>2/ القراءة الصحيحة للأمثلة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3/ القراءة الفردية من قبل المجيدات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4/ مناقشة الأمثلة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</a:rPr>
              <a:t>5/ تحليل الأمثلة واستخراج المطلوب ( المشبه , المشبه به , وجه الشبه )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</a:rPr>
              <a:t>6/ كتابة التحليل على السبورة ثم في الدفتر المخصص للمادة.</a:t>
            </a:r>
          </a:p>
          <a:p>
            <a:pPr>
              <a:buNone/>
            </a:pPr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</a:rPr>
              <a:t>7/ استنتاج التعريف من خلال ما سبق . </a:t>
            </a:r>
          </a:p>
          <a:p>
            <a:pPr>
              <a:buNone/>
            </a:pPr>
            <a:endParaRPr lang="ar-SA" sz="3200" dirty="0" smtClean="0"/>
          </a:p>
          <a:p>
            <a:pPr>
              <a:buNone/>
            </a:pPr>
            <a:endParaRPr lang="ar-SA" sz="3200" dirty="0" smtClean="0"/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 التطبيق بالأمثـلة )</a:t>
            </a:r>
            <a:endParaRPr lang="ar-S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</a:rPr>
              <a:t>/ قال تعالى ( قل من رب السماوات والأرض قل الله قل أفأتخذتم من دونه أولياء لا يملكون لأنفسهم نفعاً ولا ضراً قل هل يستوي الأعمى والبصير أم هل تستوي الظلمات والنور)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1ــ المشبه : الكافر الذي يغض عن الحقيقة    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المشبه به : الأعمى الذي لا يرى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وجه الشبه : عدم الرؤية </a:t>
            </a:r>
          </a:p>
          <a:p>
            <a:pPr>
              <a:buNone/>
            </a:pPr>
            <a:r>
              <a:rPr lang="ar-SA" sz="2800" dirty="0" smtClean="0">
                <a:solidFill>
                  <a:srgbClr val="00B050"/>
                </a:solidFill>
              </a:rPr>
              <a:t>2ــ المشبه : المؤمن الذي يتيقن الحقيقة</a:t>
            </a:r>
          </a:p>
          <a:p>
            <a:pPr>
              <a:buNone/>
            </a:pPr>
            <a:r>
              <a:rPr lang="ar-SA" sz="2800" dirty="0" smtClean="0">
                <a:solidFill>
                  <a:srgbClr val="00B050"/>
                </a:solidFill>
              </a:rPr>
              <a:t>ــ المشبه به : البصير</a:t>
            </a:r>
          </a:p>
          <a:p>
            <a:pPr>
              <a:buNone/>
            </a:pPr>
            <a:r>
              <a:rPr lang="ar-SA" sz="2800" dirty="0" smtClean="0">
                <a:solidFill>
                  <a:srgbClr val="00B050"/>
                </a:solidFill>
              </a:rPr>
              <a:t>ــ وجه الشبه : الرؤية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1285884"/>
          </a:xfrm>
        </p:spPr>
        <p:txBody>
          <a:bodyPr>
            <a:noAutofit/>
          </a:bodyPr>
          <a:lstStyle/>
          <a:p>
            <a:pPr algn="r"/>
            <a:r>
              <a:rPr lang="ar-SA" sz="3200" dirty="0" smtClean="0">
                <a:solidFill>
                  <a:srgbClr val="C00000"/>
                </a:solidFill>
              </a:rPr>
              <a:t>3ــ المشبه : الكافر</a:t>
            </a:r>
            <a:br>
              <a:rPr lang="ar-SA" sz="3200" dirty="0" smtClean="0">
                <a:solidFill>
                  <a:srgbClr val="C00000"/>
                </a:solidFill>
              </a:rPr>
            </a:br>
            <a:r>
              <a:rPr lang="ar-SA" sz="3200" dirty="0" smtClean="0">
                <a:solidFill>
                  <a:srgbClr val="C00000"/>
                </a:solidFill>
              </a:rPr>
              <a:t>ــ المشبه به : الظلمات</a:t>
            </a:r>
            <a:br>
              <a:rPr lang="ar-SA" sz="3200" dirty="0" smtClean="0">
                <a:solidFill>
                  <a:srgbClr val="C00000"/>
                </a:solidFill>
              </a:rPr>
            </a:br>
            <a:r>
              <a:rPr lang="ar-SA" sz="3200" dirty="0" smtClean="0">
                <a:solidFill>
                  <a:srgbClr val="C00000"/>
                </a:solidFill>
              </a:rPr>
              <a:t>ــ وجه الشبه : الكفر سبب لعدم الرؤية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7467600" cy="45451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>
                <a:solidFill>
                  <a:srgbClr val="7030A0"/>
                </a:solidFill>
              </a:rPr>
              <a:t>4ــ المشبه : المؤمن </a:t>
            </a:r>
          </a:p>
          <a:p>
            <a:pPr>
              <a:buNone/>
            </a:pPr>
            <a:r>
              <a:rPr lang="ar-SA" sz="3600" dirty="0" smtClean="0">
                <a:solidFill>
                  <a:srgbClr val="7030A0"/>
                </a:solidFill>
              </a:rPr>
              <a:t>ــ المشبه به : النور</a:t>
            </a:r>
          </a:p>
          <a:p>
            <a:pPr>
              <a:buNone/>
            </a:pPr>
            <a:r>
              <a:rPr lang="ar-SA" sz="3600" dirty="0" smtClean="0">
                <a:solidFill>
                  <a:srgbClr val="7030A0"/>
                </a:solidFill>
              </a:rPr>
              <a:t>ــ وجه الشبه : الإيمان سبب للرؤية </a:t>
            </a:r>
          </a:p>
          <a:p>
            <a:pPr>
              <a:buNone/>
            </a:pPr>
            <a:r>
              <a:rPr lang="ar-SA" sz="3600" dirty="0" smtClean="0">
                <a:solidFill>
                  <a:srgbClr val="6DA955"/>
                </a:solidFill>
              </a:rPr>
              <a:t>...............................................</a:t>
            </a:r>
          </a:p>
          <a:p>
            <a:pPr>
              <a:buNone/>
            </a:pPr>
            <a:endParaRPr lang="ar-SA" sz="3600" dirty="0" smtClean="0"/>
          </a:p>
          <a:p>
            <a:pPr>
              <a:buNone/>
            </a:pPr>
            <a:endParaRPr lang="ar-SA" sz="36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901014" cy="1000132"/>
          </a:xfrm>
        </p:spPr>
        <p:txBody>
          <a:bodyPr>
            <a:noAutofit/>
          </a:bodyPr>
          <a:lstStyle/>
          <a:p>
            <a:pPr algn="r"/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2/ قال ابن الرومي :</a:t>
            </a:r>
            <a:b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ــ عدوك من صديقك مستفاد         فلا تستكثرن من الصحاب</a:t>
            </a:r>
            <a:endParaRPr lang="ar-SA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901014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3">
                    <a:lumMod val="75000"/>
                  </a:schemeClr>
                </a:solidFill>
              </a:rPr>
              <a:t>ــ فإن الداء أكثـــر ما تــراه       يحول من الطعـام أوالشراب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ــ المشبه : تحول الصداقة إلى عداوة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ــ المشبه به : تحول الطعام والشراب إلى أسباب المرض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وجه الشبه : المبالغة والزيادة وعدم الحذر</a:t>
            </a:r>
          </a:p>
          <a:p>
            <a:pPr>
              <a:buNone/>
            </a:pPr>
            <a:r>
              <a:rPr lang="ar-SA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.............................................................</a:t>
            </a:r>
          </a:p>
          <a:p>
            <a:pPr>
              <a:buNone/>
            </a:pPr>
            <a:endParaRPr lang="ar-SA" sz="3200" dirty="0" smtClean="0"/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396</TotalTime>
  <Words>779</Words>
  <Application>Microsoft Office PowerPoint</Application>
  <PresentationFormat>عرض على الشاشة (3:4)‏</PresentationFormat>
  <Paragraphs>122</Paragraphs>
  <Slides>17</Slides>
  <Notes>17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مشربية</vt:lpstr>
      <vt:lpstr>( محتوى التعلم )</vt:lpstr>
      <vt:lpstr> (الأهداف السلوكية )</vt:lpstr>
      <vt:lpstr>( الطــــــريقة )</vt:lpstr>
      <vt:lpstr>( الوسائــــــل )</vt:lpstr>
      <vt:lpstr>( التمهيــــــــد )</vt:lpstr>
      <vt:lpstr>( العـــــرض )</vt:lpstr>
      <vt:lpstr> ( التطبيق بالأمثـلة )</vt:lpstr>
      <vt:lpstr>3ــ المشبه : الكافر ــ المشبه به : الظلمات ــ وجه الشبه : الكفر سبب لعدم الرؤية</vt:lpstr>
      <vt:lpstr>2/ قال ابن الرومي : ــ عدوك من صديقك مستفاد         فلا تستكثرن من الصحاب</vt:lpstr>
      <vt:lpstr>3/ قال ابن حزم : ـ وصفوك لي حتى إذا أبصرت ما     وصفوا علمت بأنه هذيان</vt:lpstr>
      <vt:lpstr>4/ قال مصطفى الرافعي : ـ لعمــــرك ما تستقر الهمـــوم         على مؤمن روحه فيه حرُّ </vt:lpstr>
      <vt:lpstr>ــ{ نرى أن هذا التشبيه الضمني مفهوم من الكلام ضمناَ لا صراحة وإن كنا نستطيع أن ندل على المشبه والمشبه به , وأن نتصور وجه  الشبه }</vt:lpstr>
      <vt:lpstr>( ورقة العمل )</vt:lpstr>
      <vt:lpstr>ج/  ــ المشبه : نحول ابن عمار</vt:lpstr>
      <vt:lpstr>               ( الواجب )</vt:lpstr>
      <vt:lpstr>ج/</vt:lpstr>
      <vt:lpstr>تحضير درس في مادة البلاغة للصف الأول ثانوي للفصل الدراسي الأول </vt:lpstr>
    </vt:vector>
  </TitlesOfParts>
  <Company>D.G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تحضير درس في مادة البلاغة للصف الأول ثانوي للفصل الدراسي الأول</dc:title>
  <dc:creator>USER</dc:creator>
  <cp:lastModifiedBy>FANNO</cp:lastModifiedBy>
  <cp:revision>43</cp:revision>
  <dcterms:created xsi:type="dcterms:W3CDTF">2008-12-07T16:23:53Z</dcterms:created>
  <dcterms:modified xsi:type="dcterms:W3CDTF">2010-03-08T13:07:00Z</dcterms:modified>
</cp:coreProperties>
</file>