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61" r:id="rId7"/>
    <p:sldId id="263" r:id="rId8"/>
    <p:sldId id="267" r:id="rId9"/>
    <p:sldId id="266" r:id="rId10"/>
    <p:sldId id="265" r:id="rId11"/>
    <p:sldId id="264" r:id="rId12"/>
    <p:sldId id="269" r:id="rId13"/>
    <p:sldId id="262" r:id="rId14"/>
    <p:sldId id="268" r:id="rId15"/>
    <p:sldId id="270" r:id="rId16"/>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g2mkHwxsh2j2tQlZOLfCyA==" hashData="WX/gDHqxs4K6OTKkb2+y2Z/Fd8Y="/>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FFFFCC"/>
    <a:srgbClr val="E39A7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10/12/31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10/12/31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10/12/31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10/12/31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10/12/31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10/12/31</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10/12/31</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10/12/31</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10/12/31</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10/12/31</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ar-SA" smtClean="0"/>
              <a:t>انقر فوق الرمز لإضافة صورة</a:t>
            </a:r>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10/12/31</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10/12/31</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خ.jpg"/>
          <p:cNvPicPr>
            <a:picLocks noChangeAspect="1"/>
          </p:cNvPicPr>
          <p:nvPr/>
        </p:nvPicPr>
        <p:blipFill>
          <a:blip r:embed="rId2" cstate="print"/>
          <a:stretch>
            <a:fillRect/>
          </a:stretch>
        </p:blipFill>
        <p:spPr>
          <a:xfrm>
            <a:off x="0" y="0"/>
            <a:ext cx="9144000" cy="6858000"/>
          </a:xfrm>
          <a:prstGeom prst="rect">
            <a:avLst/>
          </a:prstGeom>
        </p:spPr>
      </p:pic>
      <p:sp>
        <p:nvSpPr>
          <p:cNvPr id="5" name="مستطيل 4"/>
          <p:cNvSpPr/>
          <p:nvPr/>
        </p:nvSpPr>
        <p:spPr>
          <a:xfrm>
            <a:off x="2643174" y="285728"/>
            <a:ext cx="4000528" cy="707886"/>
          </a:xfrm>
          <a:prstGeom prst="rect">
            <a:avLst/>
          </a:prstGeom>
        </p:spPr>
        <p:txBody>
          <a:bodyPr wrap="square">
            <a:spAutoFit/>
          </a:bodyPr>
          <a:lstStyle/>
          <a:p>
            <a:pPr algn="ctr"/>
            <a:r>
              <a:rPr lang="ar-SA" sz="4000" b="1" dirty="0" smtClean="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rPr>
              <a:t>يوم الجمعة </a:t>
            </a:r>
            <a:endParaRPr lang="ar-SA" sz="4000" b="1" dirty="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endParaRPr>
          </a:p>
        </p:txBody>
      </p:sp>
      <p:sp>
        <p:nvSpPr>
          <p:cNvPr id="1025" name="Rectangle 1"/>
          <p:cNvSpPr>
            <a:spLocks noChangeArrowheads="1"/>
          </p:cNvSpPr>
          <p:nvPr/>
        </p:nvSpPr>
        <p:spPr bwMode="auto">
          <a:xfrm>
            <a:off x="2000232" y="1928802"/>
            <a:ext cx="5786478"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rgbClr val="C00000"/>
                </a:solidFill>
                <a:effectLst/>
                <a:latin typeface="Hacen Liner Screen Bd" pitchFamily="2" charset="-78"/>
                <a:cs typeface="Hacen Liner Screen Bd" pitchFamily="2" charset="-78"/>
              </a:rPr>
              <a:t>باب فضل يوم الجمعة ووجوبها والاغتسال لها والتطيب والتبكير إليها والدعاء يوم الجمعة والصلاة على النبي صَلَّى اللَّهُ عَلَيهِ وَسَلَّم وفيه بيان ساعة الإجابة واستحباب إكثار ذكر اللَّه تعالى بعد الجمعة</a:t>
            </a:r>
            <a:r>
              <a:rPr kumimoji="0" lang="en-US" sz="3600" b="0" i="0" u="none" strike="noStrike" cap="none" normalizeH="0" baseline="0" dirty="0" smtClean="0">
                <a:ln>
                  <a:noFill/>
                </a:ln>
                <a:solidFill>
                  <a:srgbClr val="C00000"/>
                </a:solidFill>
                <a:effectLst/>
                <a:latin typeface="Hacen Liner Screen Bd" pitchFamily="2" charset="-78"/>
                <a:cs typeface="Hacen Liner Screen Bd" pitchFamily="2" charset="-78"/>
              </a:rPr>
              <a:t> </a:t>
            </a:r>
          </a:p>
        </p:txBody>
      </p:sp>
    </p:spTree>
  </p:cSld>
  <p:clrMapOvr>
    <a:masterClrMapping/>
  </p:clrMapOvr>
  <p:transition spd="med" advClick="0" advTm="14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800"/>
                            </p:stCondLst>
                            <p:childTnLst>
                              <p:par>
                                <p:cTn id="12" presetID="37" presetClass="entr" presetSubtype="0" fill="hold" grpId="0" nodeType="afterEffect">
                                  <p:stCondLst>
                                    <p:cond delay="0"/>
                                  </p:stCondLst>
                                  <p:childTnLst>
                                    <p:set>
                                      <p:cBhvr>
                                        <p:cTn id="13" dur="1" fill="hold">
                                          <p:stCondLst>
                                            <p:cond delay="0"/>
                                          </p:stCondLst>
                                        </p:cTn>
                                        <p:tgtEl>
                                          <p:spTgt spid="1025"/>
                                        </p:tgtEl>
                                        <p:attrNameLst>
                                          <p:attrName>style.visibility</p:attrName>
                                        </p:attrNameLst>
                                      </p:cBhvr>
                                      <p:to>
                                        <p:strVal val="visible"/>
                                      </p:to>
                                    </p:set>
                                    <p:animEffect transition="in" filter="fade">
                                      <p:cBhvr>
                                        <p:cTn id="14" dur="1000"/>
                                        <p:tgtEl>
                                          <p:spTgt spid="1025"/>
                                        </p:tgtEl>
                                      </p:cBhvr>
                                    </p:animEffect>
                                    <p:anim calcmode="lin" valueType="num">
                                      <p:cBhvr>
                                        <p:cTn id="15" dur="1000" fill="hold"/>
                                        <p:tgtEl>
                                          <p:spTgt spid="1025"/>
                                        </p:tgtEl>
                                        <p:attrNameLst>
                                          <p:attrName>ppt_x</p:attrName>
                                        </p:attrNameLst>
                                      </p:cBhvr>
                                      <p:tavLst>
                                        <p:tav tm="0">
                                          <p:val>
                                            <p:strVal val="#ppt_x"/>
                                          </p:val>
                                        </p:tav>
                                        <p:tav tm="100000">
                                          <p:val>
                                            <p:strVal val="#ppt_x"/>
                                          </p:val>
                                        </p:tav>
                                      </p:tavLst>
                                    </p:anim>
                                    <p:anim calcmode="lin" valueType="num">
                                      <p:cBhvr>
                                        <p:cTn id="16" dur="900" decel="100000" fill="hold"/>
                                        <p:tgtEl>
                                          <p:spTgt spid="1025"/>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0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خ.jpg"/>
          <p:cNvPicPr>
            <a:picLocks noChangeAspect="1"/>
          </p:cNvPicPr>
          <p:nvPr/>
        </p:nvPicPr>
        <p:blipFill>
          <a:blip r:embed="rId2" cstate="print"/>
          <a:stretch>
            <a:fillRect/>
          </a:stretch>
        </p:blipFill>
        <p:spPr>
          <a:xfrm>
            <a:off x="0" y="0"/>
            <a:ext cx="9144000" cy="6858000"/>
          </a:xfrm>
          <a:prstGeom prst="rect">
            <a:avLst/>
          </a:prstGeom>
        </p:spPr>
      </p:pic>
      <p:sp>
        <p:nvSpPr>
          <p:cNvPr id="5" name="مستطيل 4"/>
          <p:cNvSpPr/>
          <p:nvPr/>
        </p:nvSpPr>
        <p:spPr>
          <a:xfrm>
            <a:off x="2643174" y="285728"/>
            <a:ext cx="4000528" cy="707886"/>
          </a:xfrm>
          <a:prstGeom prst="rect">
            <a:avLst/>
          </a:prstGeom>
        </p:spPr>
        <p:txBody>
          <a:bodyPr wrap="square">
            <a:spAutoFit/>
          </a:bodyPr>
          <a:lstStyle/>
          <a:p>
            <a:pPr algn="ctr"/>
            <a:r>
              <a:rPr lang="ar-SA" sz="4000" b="1" dirty="0" smtClean="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rPr>
              <a:t>يوم الجمعة </a:t>
            </a:r>
            <a:endParaRPr lang="ar-SA" sz="4000" b="1" dirty="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endParaRPr>
          </a:p>
        </p:txBody>
      </p:sp>
      <p:sp>
        <p:nvSpPr>
          <p:cNvPr id="6" name="مستطيل 5"/>
          <p:cNvSpPr/>
          <p:nvPr/>
        </p:nvSpPr>
        <p:spPr>
          <a:xfrm>
            <a:off x="4433982" y="3244334"/>
            <a:ext cx="276037" cy="369332"/>
          </a:xfrm>
          <a:prstGeom prst="rect">
            <a:avLst/>
          </a:prstGeom>
        </p:spPr>
        <p:txBody>
          <a:bodyPr wrap="none">
            <a:spAutoFit/>
          </a:bodyPr>
          <a:lstStyle/>
          <a:p>
            <a:r>
              <a:rPr lang="en-US" b="1" dirty="0" smtClean="0">
                <a:solidFill>
                  <a:srgbClr val="C00000"/>
                </a:solidFill>
                <a:effectLst>
                  <a:glow rad="101600">
                    <a:srgbClr val="FFFF99">
                      <a:alpha val="60000"/>
                    </a:srgbClr>
                  </a:glow>
                </a:effectLst>
                <a:latin typeface="Hacen Liner Print-out" pitchFamily="2" charset="-78"/>
                <a:cs typeface="Hacen Liner Print-out" pitchFamily="2" charset="-78"/>
              </a:rPr>
              <a:t>-</a:t>
            </a:r>
            <a:endParaRPr lang="ar-SA" dirty="0"/>
          </a:p>
        </p:txBody>
      </p:sp>
      <p:sp>
        <p:nvSpPr>
          <p:cNvPr id="3073" name="Rectangle 1"/>
          <p:cNvSpPr>
            <a:spLocks noChangeArrowheads="1"/>
          </p:cNvSpPr>
          <p:nvPr/>
        </p:nvSpPr>
        <p:spPr bwMode="auto">
          <a:xfrm>
            <a:off x="1571604" y="1857365"/>
            <a:ext cx="6500858"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kumimoji="0" lang="ar-SA" sz="3200" b="1" i="0" u="none" strike="noStrike" cap="none" normalizeH="0" dirty="0" smtClean="0">
                <a:ln>
                  <a:noFill/>
                </a:ln>
                <a:solidFill>
                  <a:srgbClr val="C00000"/>
                </a:solidFill>
                <a:effectLst/>
                <a:latin typeface="Hacen Liner Print-out" pitchFamily="2" charset="-78"/>
                <a:cs typeface="Hacen Liner Print-out" pitchFamily="2" charset="-78"/>
              </a:rPr>
              <a:t> </a:t>
            </a:r>
            <a:r>
              <a:rPr lang="en-US" sz="3200" b="1" dirty="0" smtClean="0">
                <a:solidFill>
                  <a:srgbClr val="C00000"/>
                </a:solidFill>
                <a:effectLst/>
                <a:latin typeface="Hacen Liner Print-out" pitchFamily="2" charset="-78"/>
                <a:cs typeface="Hacen Liner Print-out" pitchFamily="2" charset="-78"/>
              </a:rPr>
              <a:t>-</a:t>
            </a:r>
            <a:r>
              <a:rPr kumimoji="0" lang="en-US" sz="3200" b="1" i="0" u="none" strike="noStrike" cap="none" normalizeH="0" dirty="0" smtClean="0">
                <a:ln>
                  <a:noFill/>
                </a:ln>
                <a:solidFill>
                  <a:srgbClr val="C00000"/>
                </a:solidFill>
                <a:effectLst/>
                <a:latin typeface="Hacen Liner Print-out" pitchFamily="2" charset="-78"/>
                <a:cs typeface="Hacen Liner Print-out" pitchFamily="2" charset="-78"/>
              </a:rPr>
              <a:t> </a:t>
            </a:r>
            <a:r>
              <a:rPr lang="en-US" sz="3200" b="1" dirty="0" smtClean="0">
                <a:solidFill>
                  <a:srgbClr val="C00000"/>
                </a:solidFill>
                <a:effectLst/>
                <a:latin typeface="Hacen Liner Print-out" pitchFamily="2" charset="-78"/>
                <a:cs typeface="Hacen Liner Print-out" pitchFamily="2" charset="-78"/>
              </a:rPr>
              <a:t>1154 - </a:t>
            </a:r>
            <a:r>
              <a:rPr lang="ar-SA" sz="3200" b="1" dirty="0" smtClean="0">
                <a:solidFill>
                  <a:srgbClr val="C00000"/>
                </a:solidFill>
                <a:effectLst/>
                <a:latin typeface="Hacen Liner Print-out" pitchFamily="2" charset="-78"/>
                <a:cs typeface="Hacen Liner Print-out" pitchFamily="2" charset="-78"/>
              </a:rPr>
              <a:t> </a:t>
            </a:r>
            <a:r>
              <a:rPr kumimoji="0" lang="ar-SA" sz="3200" b="1" i="0" u="none" strike="noStrike" cap="none" normalizeH="0" baseline="0" dirty="0" smtClean="0">
                <a:ln>
                  <a:noFill/>
                </a:ln>
                <a:solidFill>
                  <a:srgbClr val="C00000"/>
                </a:solidFill>
                <a:effectLst/>
                <a:latin typeface="Hacen Liner Print-out" pitchFamily="2" charset="-78"/>
                <a:cs typeface="Hacen Liner Print-out" pitchFamily="2" charset="-78"/>
              </a:rPr>
              <a:t>وعن سلمان رَضِيَ اللَّهُ عَنهُ قال، </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rgbClr val="C00000"/>
                </a:solidFill>
                <a:effectLst/>
                <a:latin typeface="Hacen Liner Print-out" pitchFamily="2" charset="-78"/>
                <a:cs typeface="Hacen Liner Print-out" pitchFamily="2" charset="-78"/>
              </a:rPr>
              <a:t>قال رَسُول اللَّهِ صَلَّى اللَّهُ عَلَيهِ وَسَلَّم</a:t>
            </a:r>
            <a:r>
              <a:rPr kumimoji="0" lang="en-US" sz="3200" b="1" i="0" u="none" strike="noStrike" cap="none" normalizeH="0" baseline="0" dirty="0" smtClean="0">
                <a:ln>
                  <a:noFill/>
                </a:ln>
                <a:solidFill>
                  <a:srgbClr val="C00000"/>
                </a:solidFill>
                <a:effectLst/>
                <a:latin typeface="Hacen Liner Print-out" pitchFamily="2" charset="-78"/>
                <a:cs typeface="Hacen Liner Print-out" pitchFamily="2" charset="-78"/>
              </a:rPr>
              <a:t>: &lt;</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rgbClr val="C00000"/>
                </a:solidFill>
                <a:effectLst>
                  <a:glow rad="101600">
                    <a:srgbClr val="FFFF00">
                      <a:alpha val="60000"/>
                    </a:srgbClr>
                  </a:glow>
                </a:effectLst>
                <a:latin typeface="Hacen Liner Print-out" pitchFamily="2" charset="-78"/>
                <a:cs typeface="Hacen Liner Print-out" pitchFamily="2" charset="-78"/>
              </a:rPr>
              <a:t>لا يغتسل رجل يوم الجمعة، ويتطهر ما استطاع من طهر، ويدهن من دهنه، أو يمس من طيب بيته، ثم يخرج فلا يفرق بين اثنين، ثم يصلي ما كتب له، ثم ينصت إذا تكلم الإمام، إلا غفر له ما بينه وبين الجمعة الأخرى</a:t>
            </a:r>
            <a:r>
              <a:rPr kumimoji="0" lang="en-US" sz="3200" b="1" i="0" u="none" strike="noStrike" cap="none" normalizeH="0" baseline="0" dirty="0" smtClean="0">
                <a:ln>
                  <a:noFill/>
                </a:ln>
                <a:solidFill>
                  <a:srgbClr val="C00000"/>
                </a:solidFill>
                <a:effectLst/>
                <a:latin typeface="Hacen Liner Print-out" pitchFamily="2" charset="-78"/>
                <a:cs typeface="Hacen Liner Print-out" pitchFamily="2" charset="-78"/>
              </a:rPr>
              <a:t>&gt; </a:t>
            </a:r>
            <a:endParaRPr kumimoji="0" lang="ar-SA" sz="3200" b="1" i="0" u="none" strike="noStrike" cap="none" normalizeH="0" baseline="0" dirty="0" smtClean="0">
              <a:ln>
                <a:noFill/>
              </a:ln>
              <a:solidFill>
                <a:srgbClr val="C00000"/>
              </a:solidFill>
              <a:effectLst/>
              <a:latin typeface="Hacen Liner Print-out" pitchFamily="2" charset="-78"/>
              <a:cs typeface="Hacen Liner Print-out" pitchFamily="2" charset="-78"/>
            </a:endParaRPr>
          </a:p>
          <a:p>
            <a:pPr marL="0" marR="0" lvl="0" indent="0" algn="ctr"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rgbClr val="C00000"/>
                </a:solidFill>
                <a:effectLst/>
                <a:latin typeface="Hacen Liner Print-out" pitchFamily="2" charset="-78"/>
                <a:cs typeface="Hacen Liner Print-out" pitchFamily="2" charset="-78"/>
              </a:rPr>
              <a:t>رَوَاهُ البُخَارِيُّ</a:t>
            </a:r>
            <a:r>
              <a:rPr kumimoji="0" lang="en-US" sz="3200" b="1" i="0" u="none" strike="noStrike" cap="none" normalizeH="0" baseline="0" dirty="0" smtClean="0">
                <a:ln>
                  <a:noFill/>
                </a:ln>
                <a:solidFill>
                  <a:srgbClr val="C00000"/>
                </a:solidFill>
                <a:effectLst/>
                <a:latin typeface="Hacen Liner Print-out" pitchFamily="2" charset="-78"/>
                <a:cs typeface="Hacen Liner Print-out" pitchFamily="2" charset="-78"/>
              </a:rPr>
              <a:t>.</a:t>
            </a:r>
            <a:r>
              <a:rPr kumimoji="0" lang="en-US" sz="3200" b="0" i="0" u="none" strike="noStrike" cap="none" normalizeH="0" baseline="0" dirty="0" smtClean="0">
                <a:ln>
                  <a:noFill/>
                </a:ln>
                <a:solidFill>
                  <a:srgbClr val="C00000"/>
                </a:solidFill>
                <a:effectLst/>
                <a:latin typeface="Hacen Liner Print-out" pitchFamily="2" charset="-78"/>
                <a:cs typeface="Hacen Liner Print-out" pitchFamily="2" charset="-78"/>
              </a:rPr>
              <a:t> </a:t>
            </a:r>
          </a:p>
        </p:txBody>
      </p:sp>
    </p:spTree>
  </p:cSld>
  <p:clrMapOvr>
    <a:masterClrMapping/>
  </p:clrMapOvr>
  <p:transition spd="med" advClick="0" advTm="14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800"/>
                            </p:stCondLst>
                            <p:childTnLst>
                              <p:par>
                                <p:cTn id="12" presetID="17" presetClass="entr" presetSubtype="10" fill="hold" grpId="0" nodeType="afterEffect">
                                  <p:stCondLst>
                                    <p:cond delay="0"/>
                                  </p:stCondLst>
                                  <p:childTnLst>
                                    <p:set>
                                      <p:cBhvr>
                                        <p:cTn id="13" dur="1" fill="hold">
                                          <p:stCondLst>
                                            <p:cond delay="0"/>
                                          </p:stCondLst>
                                        </p:cTn>
                                        <p:tgtEl>
                                          <p:spTgt spid="3073"/>
                                        </p:tgtEl>
                                        <p:attrNameLst>
                                          <p:attrName>style.visibility</p:attrName>
                                        </p:attrNameLst>
                                      </p:cBhvr>
                                      <p:to>
                                        <p:strVal val="visible"/>
                                      </p:to>
                                    </p:set>
                                    <p:anim calcmode="lin" valueType="num">
                                      <p:cBhvr>
                                        <p:cTn id="14" dur="1000" fill="hold"/>
                                        <p:tgtEl>
                                          <p:spTgt spid="3073"/>
                                        </p:tgtEl>
                                        <p:attrNameLst>
                                          <p:attrName>ppt_w</p:attrName>
                                        </p:attrNameLst>
                                      </p:cBhvr>
                                      <p:tavLst>
                                        <p:tav tm="0">
                                          <p:val>
                                            <p:fltVal val="0"/>
                                          </p:val>
                                        </p:tav>
                                        <p:tav tm="100000">
                                          <p:val>
                                            <p:strVal val="#ppt_w"/>
                                          </p:val>
                                        </p:tav>
                                      </p:tavLst>
                                    </p:anim>
                                    <p:anim calcmode="lin" valueType="num">
                                      <p:cBhvr>
                                        <p:cTn id="15" dur="1000" fill="hold"/>
                                        <p:tgtEl>
                                          <p:spTgt spid="307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7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خ.jpg"/>
          <p:cNvPicPr>
            <a:picLocks noChangeAspect="1"/>
          </p:cNvPicPr>
          <p:nvPr/>
        </p:nvPicPr>
        <p:blipFill>
          <a:blip r:embed="rId2" cstate="print"/>
          <a:stretch>
            <a:fillRect/>
          </a:stretch>
        </p:blipFill>
        <p:spPr>
          <a:xfrm>
            <a:off x="0" y="0"/>
            <a:ext cx="9144000" cy="6858000"/>
          </a:xfrm>
          <a:prstGeom prst="rect">
            <a:avLst/>
          </a:prstGeom>
        </p:spPr>
      </p:pic>
      <p:sp>
        <p:nvSpPr>
          <p:cNvPr id="5" name="مستطيل 4"/>
          <p:cNvSpPr/>
          <p:nvPr/>
        </p:nvSpPr>
        <p:spPr>
          <a:xfrm>
            <a:off x="2643174" y="285728"/>
            <a:ext cx="4000528" cy="707886"/>
          </a:xfrm>
          <a:prstGeom prst="rect">
            <a:avLst/>
          </a:prstGeom>
        </p:spPr>
        <p:txBody>
          <a:bodyPr wrap="square">
            <a:spAutoFit/>
          </a:bodyPr>
          <a:lstStyle/>
          <a:p>
            <a:pPr algn="ctr"/>
            <a:r>
              <a:rPr lang="ar-SA" sz="4000" b="1" dirty="0" smtClean="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rPr>
              <a:t>يوم الجمعة </a:t>
            </a:r>
            <a:endParaRPr lang="ar-SA" sz="4000" b="1" dirty="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endParaRPr>
          </a:p>
        </p:txBody>
      </p:sp>
      <p:sp>
        <p:nvSpPr>
          <p:cNvPr id="6" name="مستطيل 5"/>
          <p:cNvSpPr/>
          <p:nvPr/>
        </p:nvSpPr>
        <p:spPr>
          <a:xfrm>
            <a:off x="1714480" y="1714489"/>
            <a:ext cx="6357982" cy="4401205"/>
          </a:xfrm>
          <a:prstGeom prst="rect">
            <a:avLst/>
          </a:prstGeom>
        </p:spPr>
        <p:txBody>
          <a:bodyPr wrap="square">
            <a:spAutoFit/>
          </a:bodyPr>
          <a:lstStyle/>
          <a:p>
            <a:pPr algn="ctr"/>
            <a:r>
              <a:rPr lang="en-US" sz="2800" b="1" dirty="0" smtClean="0">
                <a:solidFill>
                  <a:srgbClr val="C00000"/>
                </a:solidFill>
                <a:effectLst>
                  <a:glow rad="101600">
                    <a:srgbClr val="FFFF99">
                      <a:alpha val="60000"/>
                    </a:srgbClr>
                  </a:glow>
                </a:effectLst>
                <a:latin typeface="Hacen Liner Print-out" pitchFamily="2" charset="-78"/>
                <a:cs typeface="Hacen Liner Print-out" pitchFamily="2" charset="-78"/>
              </a:rPr>
              <a:t> - 1155 - </a:t>
            </a:r>
            <a:r>
              <a:rPr lang="ar-SA" sz="2800" b="1" dirty="0" smtClean="0">
                <a:solidFill>
                  <a:srgbClr val="C00000"/>
                </a:solidFill>
                <a:effectLst>
                  <a:glow rad="101600">
                    <a:srgbClr val="FFFF99">
                      <a:alpha val="60000"/>
                    </a:srgbClr>
                  </a:glow>
                </a:effectLst>
                <a:latin typeface="Hacen Liner Print-out" pitchFamily="2" charset="-78"/>
                <a:cs typeface="Hacen Liner Print-out" pitchFamily="2" charset="-78"/>
              </a:rPr>
              <a:t>وعن أبي هريرة رَضِيَ اللَّهُ عَنهُ أن رَسُول اللَّهِ صَلَّى اللَّهُ عَلَيهِ وَسَلَّم قال</a:t>
            </a:r>
            <a:r>
              <a:rPr lang="en-US" sz="2800" b="1" dirty="0" smtClean="0">
                <a:solidFill>
                  <a:srgbClr val="C00000"/>
                </a:solidFill>
                <a:effectLst>
                  <a:glow rad="101600">
                    <a:srgbClr val="FFFF99">
                      <a:alpha val="60000"/>
                    </a:srgbClr>
                  </a:glow>
                </a:effectLst>
                <a:latin typeface="Hacen Liner Print-out" pitchFamily="2" charset="-78"/>
                <a:cs typeface="Hacen Liner Print-out" pitchFamily="2" charset="-78"/>
              </a:rPr>
              <a:t>: </a:t>
            </a:r>
            <a:endParaRPr lang="ar-SA" sz="2800" b="1" dirty="0" smtClean="0">
              <a:solidFill>
                <a:srgbClr val="C00000"/>
              </a:solidFill>
              <a:effectLst>
                <a:glow rad="101600">
                  <a:srgbClr val="FFFF99">
                    <a:alpha val="60000"/>
                  </a:srgbClr>
                </a:glow>
              </a:effectLst>
              <a:latin typeface="Hacen Liner Print-out" pitchFamily="2" charset="-78"/>
              <a:cs typeface="Hacen Liner Print-out" pitchFamily="2" charset="-78"/>
            </a:endParaRPr>
          </a:p>
          <a:p>
            <a:pPr algn="ctr"/>
            <a:r>
              <a:rPr lang="ar-SA" sz="2800" b="1" dirty="0" smtClean="0">
                <a:solidFill>
                  <a:srgbClr val="C00000"/>
                </a:solidFill>
                <a:effectLst>
                  <a:glow rad="101600">
                    <a:srgbClr val="FFFF99">
                      <a:alpha val="60000"/>
                    </a:srgbClr>
                  </a:glow>
                </a:effectLst>
                <a:latin typeface="Hacen Liner Print-out" pitchFamily="2" charset="-78"/>
                <a:cs typeface="Hacen Liner Print-out" pitchFamily="2" charset="-78"/>
              </a:rPr>
              <a:t>من اغتسل يوم الجمعة غسل الجنابة ثم راح في الساعة الأولى، فكأنما قرب </a:t>
            </a:r>
            <a:r>
              <a:rPr lang="ar-SA" sz="2800" b="1" dirty="0" err="1" smtClean="0">
                <a:solidFill>
                  <a:srgbClr val="C00000"/>
                </a:solidFill>
                <a:effectLst>
                  <a:glow rad="101600">
                    <a:srgbClr val="FFFF99">
                      <a:alpha val="60000"/>
                    </a:srgbClr>
                  </a:glow>
                </a:effectLst>
                <a:latin typeface="Hacen Liner Print-out" pitchFamily="2" charset="-78"/>
                <a:cs typeface="Hacen Liner Print-out" pitchFamily="2" charset="-78"/>
              </a:rPr>
              <a:t>بدنة</a:t>
            </a:r>
            <a:r>
              <a:rPr lang="ar-SA" sz="2800" b="1" dirty="0" smtClean="0">
                <a:solidFill>
                  <a:srgbClr val="C00000"/>
                </a:solidFill>
                <a:effectLst>
                  <a:glow rad="101600">
                    <a:srgbClr val="FFFF99">
                      <a:alpha val="60000"/>
                    </a:srgbClr>
                  </a:glow>
                </a:effectLst>
                <a:latin typeface="Hacen Liner Print-out" pitchFamily="2" charset="-78"/>
                <a:cs typeface="Hacen Liner Print-out" pitchFamily="2" charset="-78"/>
              </a:rPr>
              <a:t>، ومن راح في الساعة الثانية فكأنما قرب بقرة، ومن راح في الساعة الثالثة فكأنما قرب كبشاً أقرن، ومن راح في الساعة الرابعة فكأنما قرب دجاجة، ومن راح في الساعة الخامسة فكأنما قرب بيضة، فإذا خرج الإمام حضرت الملائكة يستمعون الذكر</a:t>
            </a:r>
          </a:p>
          <a:p>
            <a:pPr algn="ctr"/>
            <a:r>
              <a:rPr lang="en-US" sz="2800" b="1" dirty="0" smtClean="0">
                <a:solidFill>
                  <a:srgbClr val="C00000"/>
                </a:solidFill>
                <a:effectLst>
                  <a:glow rad="101600">
                    <a:srgbClr val="FFFF99">
                      <a:alpha val="60000"/>
                    </a:srgbClr>
                  </a:glow>
                </a:effectLst>
                <a:latin typeface="Hacen Liner Print-out" pitchFamily="2" charset="-78"/>
                <a:cs typeface="Hacen Liner Print-out" pitchFamily="2" charset="-78"/>
              </a:rPr>
              <a:t> </a:t>
            </a:r>
            <a:r>
              <a:rPr lang="ar-SA" sz="2800" b="1" dirty="0" smtClean="0">
                <a:solidFill>
                  <a:srgbClr val="C00000"/>
                </a:solidFill>
                <a:effectLst>
                  <a:glow rad="101600">
                    <a:srgbClr val="FFFF99">
                      <a:alpha val="60000"/>
                    </a:srgbClr>
                  </a:glow>
                </a:effectLst>
                <a:latin typeface="Hacen Liner Print-out" pitchFamily="2" charset="-78"/>
                <a:cs typeface="Hacen Liner Print-out" pitchFamily="2" charset="-78"/>
              </a:rPr>
              <a:t>مُتَّفَقٌ عَلَيهِ</a:t>
            </a:r>
            <a:endParaRPr lang="ar-SA" sz="2800" dirty="0">
              <a:solidFill>
                <a:srgbClr val="C00000"/>
              </a:solidFill>
              <a:effectLst>
                <a:glow rad="101600">
                  <a:srgbClr val="FFFF99">
                    <a:alpha val="60000"/>
                  </a:srgbClr>
                </a:glow>
              </a:effectLst>
              <a:latin typeface="Hacen Liner Print-out" pitchFamily="2" charset="-78"/>
              <a:cs typeface="Hacen Liner Print-out" pitchFamily="2" charset="-78"/>
            </a:endParaRPr>
          </a:p>
        </p:txBody>
      </p:sp>
    </p:spTree>
  </p:cSld>
  <p:clrMapOvr>
    <a:masterClrMapping/>
  </p:clrMapOvr>
  <p:transition spd="med" advClick="0" advTm="14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800"/>
                            </p:stCondLst>
                            <p:childTnLst>
                              <p:par>
                                <p:cTn id="12" presetID="9" presetClass="entr" presetSubtype="0" fill="hold" nodeType="after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dissolve">
                                      <p:cBhvr>
                                        <p:cTn id="14" dur="2000"/>
                                        <p:tgtEl>
                                          <p:spTgt spid="6">
                                            <p:txEl>
                                              <p:pRg st="0" end="0"/>
                                            </p:txEl>
                                          </p:spTgt>
                                        </p:tgtEl>
                                      </p:cBhvr>
                                    </p:animEffect>
                                  </p:childTnLst>
                                </p:cTn>
                              </p:par>
                            </p:childTnLst>
                          </p:cTn>
                        </p:par>
                        <p:par>
                          <p:cTn id="15" fill="hold">
                            <p:stCondLst>
                              <p:cond delay="3800"/>
                            </p:stCondLst>
                            <p:childTnLst>
                              <p:par>
                                <p:cTn id="16" presetID="9" presetClass="entr" presetSubtype="0" fill="hold" nodeType="after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Effect transition="in" filter="dissolve">
                                      <p:cBhvr>
                                        <p:cTn id="18" dur="2000"/>
                                        <p:tgtEl>
                                          <p:spTgt spid="6">
                                            <p:txEl>
                                              <p:pRg st="1" end="1"/>
                                            </p:txEl>
                                          </p:spTgt>
                                        </p:tgtEl>
                                      </p:cBhvr>
                                    </p:animEffect>
                                  </p:childTnLst>
                                </p:cTn>
                              </p:par>
                            </p:childTnLst>
                          </p:cTn>
                        </p:par>
                        <p:par>
                          <p:cTn id="19" fill="hold">
                            <p:stCondLst>
                              <p:cond delay="5800"/>
                            </p:stCondLst>
                            <p:childTnLst>
                              <p:par>
                                <p:cTn id="20" presetID="9" presetClass="entr" presetSubtype="0" fill="hold" nodeType="after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dissolve">
                                      <p:cBhvr>
                                        <p:cTn id="22" dur="2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خ.jpg"/>
          <p:cNvPicPr>
            <a:picLocks noChangeAspect="1"/>
          </p:cNvPicPr>
          <p:nvPr/>
        </p:nvPicPr>
        <p:blipFill>
          <a:blip r:embed="rId2" cstate="print"/>
          <a:stretch>
            <a:fillRect/>
          </a:stretch>
        </p:blipFill>
        <p:spPr>
          <a:xfrm>
            <a:off x="0" y="0"/>
            <a:ext cx="9144000" cy="6858000"/>
          </a:xfrm>
          <a:prstGeom prst="rect">
            <a:avLst/>
          </a:prstGeom>
        </p:spPr>
      </p:pic>
      <p:sp>
        <p:nvSpPr>
          <p:cNvPr id="5" name="مستطيل 4"/>
          <p:cNvSpPr/>
          <p:nvPr/>
        </p:nvSpPr>
        <p:spPr>
          <a:xfrm>
            <a:off x="2643174" y="285728"/>
            <a:ext cx="4000528" cy="707886"/>
          </a:xfrm>
          <a:prstGeom prst="rect">
            <a:avLst/>
          </a:prstGeom>
        </p:spPr>
        <p:txBody>
          <a:bodyPr wrap="square">
            <a:spAutoFit/>
          </a:bodyPr>
          <a:lstStyle/>
          <a:p>
            <a:pPr algn="ctr"/>
            <a:r>
              <a:rPr lang="ar-SA" sz="4000" b="1" dirty="0" smtClean="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rPr>
              <a:t>يوم الجمعة </a:t>
            </a:r>
            <a:endParaRPr lang="ar-SA" sz="4000" b="1" dirty="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endParaRPr>
          </a:p>
        </p:txBody>
      </p:sp>
      <p:sp>
        <p:nvSpPr>
          <p:cNvPr id="6" name="مستطيل 5"/>
          <p:cNvSpPr/>
          <p:nvPr/>
        </p:nvSpPr>
        <p:spPr>
          <a:xfrm>
            <a:off x="1928794" y="2000240"/>
            <a:ext cx="5286380" cy="3046988"/>
          </a:xfrm>
          <a:prstGeom prst="rect">
            <a:avLst/>
          </a:prstGeom>
        </p:spPr>
        <p:txBody>
          <a:bodyPr wrap="square">
            <a:spAutoFit/>
          </a:bodyPr>
          <a:lstStyle/>
          <a:p>
            <a:pPr algn="ctr"/>
            <a:r>
              <a:rPr lang="en-US" sz="3200" b="1" dirty="0" smtClean="0">
                <a:solidFill>
                  <a:srgbClr val="C00000"/>
                </a:solidFill>
                <a:effectLst>
                  <a:glow rad="101600">
                    <a:schemeClr val="accent5">
                      <a:lumMod val="60000"/>
                      <a:lumOff val="40000"/>
                      <a:alpha val="60000"/>
                    </a:schemeClr>
                  </a:glow>
                </a:effectLst>
                <a:latin typeface="Hacen Liner Print-out" pitchFamily="2" charset="-78"/>
                <a:cs typeface="Hacen Liner Print-out" pitchFamily="2" charset="-78"/>
              </a:rPr>
              <a:t> - 1156 - </a:t>
            </a:r>
            <a:r>
              <a:rPr lang="ar-SA" sz="3200" b="1" dirty="0" smtClean="0">
                <a:solidFill>
                  <a:srgbClr val="C00000"/>
                </a:solidFill>
                <a:effectLst>
                  <a:glow rad="101600">
                    <a:schemeClr val="accent5">
                      <a:lumMod val="60000"/>
                      <a:lumOff val="40000"/>
                      <a:alpha val="60000"/>
                    </a:schemeClr>
                  </a:glow>
                </a:effectLst>
                <a:latin typeface="Hacen Liner Print-out" pitchFamily="2" charset="-78"/>
                <a:cs typeface="Hacen Liner Print-out" pitchFamily="2" charset="-78"/>
              </a:rPr>
              <a:t>وعنه رَضِيَ اللَّهُ عَنهُ أن رَسُول اللَّهِ صَلَّى اللَّهُ عَلَيهِ وَسَلَّم ذكر يوم الجمعة فقال</a:t>
            </a:r>
            <a:r>
              <a:rPr lang="en-US" sz="3200" b="1" dirty="0" smtClean="0">
                <a:solidFill>
                  <a:srgbClr val="C00000"/>
                </a:solidFill>
                <a:effectLst>
                  <a:glow rad="101600">
                    <a:schemeClr val="accent5">
                      <a:lumMod val="60000"/>
                      <a:lumOff val="40000"/>
                      <a:alpha val="60000"/>
                    </a:schemeClr>
                  </a:glow>
                </a:effectLst>
                <a:latin typeface="Hacen Liner Print-out" pitchFamily="2" charset="-78"/>
                <a:cs typeface="Hacen Liner Print-out" pitchFamily="2" charset="-78"/>
              </a:rPr>
              <a:t>: &lt;</a:t>
            </a:r>
            <a:r>
              <a:rPr lang="ar-SA" sz="3200" b="1" dirty="0" smtClean="0">
                <a:solidFill>
                  <a:srgbClr val="C00000"/>
                </a:solidFill>
                <a:effectLst>
                  <a:glow rad="101600">
                    <a:schemeClr val="accent5">
                      <a:lumMod val="60000"/>
                      <a:lumOff val="40000"/>
                      <a:alpha val="60000"/>
                    </a:schemeClr>
                  </a:glow>
                </a:effectLst>
                <a:latin typeface="Hacen Liner Print-out" pitchFamily="2" charset="-78"/>
                <a:cs typeface="Hacen Liner Print-out" pitchFamily="2" charset="-78"/>
              </a:rPr>
              <a:t>فيها ساعة لا يوافقها عبد مسلم وهو قائم يصلي يسأل اللَّه شيئاً إلا أعطاه إياه</a:t>
            </a:r>
            <a:r>
              <a:rPr lang="en-US" sz="3200" b="1" dirty="0" smtClean="0">
                <a:solidFill>
                  <a:srgbClr val="C00000"/>
                </a:solidFill>
                <a:effectLst>
                  <a:glow rad="101600">
                    <a:schemeClr val="accent5">
                      <a:lumMod val="60000"/>
                      <a:lumOff val="40000"/>
                      <a:alpha val="60000"/>
                    </a:schemeClr>
                  </a:glow>
                </a:effectLst>
                <a:latin typeface="Hacen Liner Print-out" pitchFamily="2" charset="-78"/>
                <a:cs typeface="Hacen Liner Print-out" pitchFamily="2" charset="-78"/>
              </a:rPr>
              <a:t>&gt; </a:t>
            </a:r>
            <a:r>
              <a:rPr lang="ar-SA" sz="3200" b="1" dirty="0" smtClean="0">
                <a:solidFill>
                  <a:srgbClr val="C00000"/>
                </a:solidFill>
                <a:effectLst>
                  <a:glow rad="101600">
                    <a:schemeClr val="accent5">
                      <a:lumMod val="60000"/>
                      <a:lumOff val="40000"/>
                      <a:alpha val="60000"/>
                    </a:schemeClr>
                  </a:glow>
                </a:effectLst>
                <a:latin typeface="Hacen Liner Print-out" pitchFamily="2" charset="-78"/>
                <a:cs typeface="Hacen Liner Print-out" pitchFamily="2" charset="-78"/>
              </a:rPr>
              <a:t>وأشار بيده يقللها</a:t>
            </a:r>
            <a:r>
              <a:rPr lang="en-US" sz="3200" b="1" dirty="0" smtClean="0">
                <a:solidFill>
                  <a:srgbClr val="C00000"/>
                </a:solidFill>
                <a:effectLst>
                  <a:glow rad="101600">
                    <a:schemeClr val="accent5">
                      <a:lumMod val="60000"/>
                      <a:lumOff val="40000"/>
                      <a:alpha val="60000"/>
                    </a:schemeClr>
                  </a:glow>
                </a:effectLst>
                <a:latin typeface="Hacen Liner Print-out" pitchFamily="2" charset="-78"/>
                <a:cs typeface="Hacen Liner Print-out" pitchFamily="2" charset="-78"/>
              </a:rPr>
              <a:t>. </a:t>
            </a:r>
            <a:r>
              <a:rPr lang="ar-SA" sz="3200" b="1" dirty="0" smtClean="0">
                <a:solidFill>
                  <a:srgbClr val="C00000"/>
                </a:solidFill>
                <a:effectLst>
                  <a:glow rad="101600">
                    <a:schemeClr val="accent5">
                      <a:lumMod val="60000"/>
                      <a:lumOff val="40000"/>
                      <a:alpha val="60000"/>
                    </a:schemeClr>
                  </a:glow>
                </a:effectLst>
                <a:latin typeface="Hacen Liner Print-out" pitchFamily="2" charset="-78"/>
                <a:cs typeface="Hacen Liner Print-out" pitchFamily="2" charset="-78"/>
              </a:rPr>
              <a:t>مُتَّفَقٌ عَلَيهِ</a:t>
            </a:r>
            <a:r>
              <a:rPr lang="en-US" sz="3200" b="1" dirty="0" smtClean="0">
                <a:solidFill>
                  <a:schemeClr val="tx2">
                    <a:lumMod val="75000"/>
                  </a:schemeClr>
                </a:solidFill>
                <a:effectLst>
                  <a:glow rad="101600">
                    <a:schemeClr val="accent5">
                      <a:lumMod val="60000"/>
                      <a:lumOff val="40000"/>
                      <a:alpha val="60000"/>
                    </a:schemeClr>
                  </a:glow>
                </a:effectLst>
                <a:latin typeface="Hacen Liner Print-out" pitchFamily="2" charset="-78"/>
                <a:cs typeface="Hacen Liner Print-out" pitchFamily="2" charset="-78"/>
              </a:rPr>
              <a:t>.</a:t>
            </a:r>
            <a:endParaRPr lang="ar-SA" sz="3200" dirty="0">
              <a:solidFill>
                <a:schemeClr val="tx2">
                  <a:lumMod val="75000"/>
                </a:schemeClr>
              </a:solidFill>
              <a:effectLst>
                <a:glow rad="101600">
                  <a:schemeClr val="accent5">
                    <a:lumMod val="60000"/>
                    <a:lumOff val="40000"/>
                    <a:alpha val="60000"/>
                  </a:schemeClr>
                </a:glow>
              </a:effectLst>
              <a:latin typeface="Hacen Liner Print-out" pitchFamily="2" charset="-78"/>
              <a:cs typeface="Hacen Liner Print-out" pitchFamily="2" charset="-78"/>
            </a:endParaRPr>
          </a:p>
        </p:txBody>
      </p:sp>
    </p:spTree>
  </p:cSld>
  <p:clrMapOvr>
    <a:masterClrMapping/>
  </p:clrMapOvr>
  <p:transition spd="med" advClick="0" advTm="14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800"/>
                            </p:stCondLst>
                            <p:childTnLst>
                              <p:par>
                                <p:cTn id="12" presetID="19" presetClass="entr" presetSubtype="5"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2000" fill="hold"/>
                                        <p:tgtEl>
                                          <p:spTgt spid="6"/>
                                        </p:tgtEl>
                                        <p:attrNameLst>
                                          <p:attrName>ppt_w</p:attrName>
                                        </p:attrNameLst>
                                      </p:cBhvr>
                                      <p:tavLst>
                                        <p:tav tm="0">
                                          <p:val>
                                            <p:strVal val="#ppt_w"/>
                                          </p:val>
                                        </p:tav>
                                        <p:tav tm="100000">
                                          <p:val>
                                            <p:strVal val="#ppt_w"/>
                                          </p:val>
                                        </p:tav>
                                      </p:tavLst>
                                    </p:anim>
                                    <p:anim calcmode="lin" valueType="num">
                                      <p:cBhvr>
                                        <p:cTn id="15" dur="2000" fill="hold"/>
                                        <p:tgtEl>
                                          <p:spTgt spid="6"/>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خ.jpg"/>
          <p:cNvPicPr>
            <a:picLocks noChangeAspect="1"/>
          </p:cNvPicPr>
          <p:nvPr/>
        </p:nvPicPr>
        <p:blipFill>
          <a:blip r:embed="rId2" cstate="print"/>
          <a:stretch>
            <a:fillRect/>
          </a:stretch>
        </p:blipFill>
        <p:spPr>
          <a:xfrm>
            <a:off x="0" y="0"/>
            <a:ext cx="9144000" cy="6858000"/>
          </a:xfrm>
          <a:prstGeom prst="rect">
            <a:avLst/>
          </a:prstGeom>
        </p:spPr>
      </p:pic>
      <p:sp>
        <p:nvSpPr>
          <p:cNvPr id="5" name="مستطيل 4"/>
          <p:cNvSpPr/>
          <p:nvPr/>
        </p:nvSpPr>
        <p:spPr>
          <a:xfrm>
            <a:off x="2643174" y="285728"/>
            <a:ext cx="4000528" cy="707886"/>
          </a:xfrm>
          <a:prstGeom prst="rect">
            <a:avLst/>
          </a:prstGeom>
        </p:spPr>
        <p:txBody>
          <a:bodyPr wrap="square">
            <a:spAutoFit/>
          </a:bodyPr>
          <a:lstStyle/>
          <a:p>
            <a:pPr algn="ctr"/>
            <a:r>
              <a:rPr lang="ar-SA" sz="4000" b="1" dirty="0" smtClean="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rPr>
              <a:t>يوم الجمعة </a:t>
            </a:r>
            <a:endParaRPr lang="ar-SA" sz="4000" b="1" dirty="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endParaRPr>
          </a:p>
        </p:txBody>
      </p:sp>
      <p:sp>
        <p:nvSpPr>
          <p:cNvPr id="6" name="مستطيل 5"/>
          <p:cNvSpPr/>
          <p:nvPr/>
        </p:nvSpPr>
        <p:spPr>
          <a:xfrm>
            <a:off x="2000232" y="1857364"/>
            <a:ext cx="5786462" cy="4560599"/>
          </a:xfrm>
          <a:prstGeom prst="rect">
            <a:avLst/>
          </a:prstGeom>
        </p:spPr>
        <p:txBody>
          <a:bodyPr wrap="square">
            <a:spAutoFit/>
          </a:bodyPr>
          <a:lstStyle/>
          <a:p>
            <a:pPr algn="ctr"/>
            <a:r>
              <a:rPr lang="en-US" sz="3200" b="1" dirty="0" smtClean="0">
                <a:solidFill>
                  <a:srgbClr val="C00000"/>
                </a:solidFill>
                <a:effectLst>
                  <a:glow rad="63500">
                    <a:schemeClr val="accent6">
                      <a:satMod val="175000"/>
                      <a:alpha val="40000"/>
                    </a:schemeClr>
                  </a:glow>
                </a:effectLst>
                <a:latin typeface="Hacen Liner Print-out" pitchFamily="2" charset="-78"/>
                <a:cs typeface="Hacen Liner Print-out" pitchFamily="2" charset="-78"/>
              </a:rPr>
              <a:t> - 1157 - </a:t>
            </a:r>
            <a:r>
              <a:rPr lang="ar-SA" sz="3200" b="1" dirty="0" smtClean="0">
                <a:solidFill>
                  <a:srgbClr val="C00000"/>
                </a:solidFill>
                <a:effectLst>
                  <a:glow rad="63500">
                    <a:schemeClr val="accent6">
                      <a:satMod val="175000"/>
                      <a:alpha val="40000"/>
                    </a:schemeClr>
                  </a:glow>
                </a:effectLst>
                <a:latin typeface="Hacen Liner Print-out" pitchFamily="2" charset="-78"/>
                <a:cs typeface="Hacen Liner Print-out" pitchFamily="2" charset="-78"/>
              </a:rPr>
              <a:t>وعن أبي بردة بن أبي موسى الأشعري رَضِيَ اللَّهُ عَنهُ قال</a:t>
            </a:r>
            <a:r>
              <a:rPr lang="en-US" sz="3200" b="1" dirty="0" smtClean="0">
                <a:solidFill>
                  <a:srgbClr val="C00000"/>
                </a:solidFill>
                <a:effectLst>
                  <a:glow rad="63500">
                    <a:schemeClr val="accent6">
                      <a:satMod val="175000"/>
                      <a:alpha val="40000"/>
                    </a:schemeClr>
                  </a:glow>
                </a:effectLst>
                <a:latin typeface="Hacen Liner Print-out" pitchFamily="2" charset="-78"/>
                <a:cs typeface="Hacen Liner Print-out" pitchFamily="2" charset="-78"/>
              </a:rPr>
              <a:t>: </a:t>
            </a:r>
            <a:r>
              <a:rPr lang="ar-SA" sz="3200" b="1" dirty="0" smtClean="0">
                <a:solidFill>
                  <a:srgbClr val="C00000"/>
                </a:solidFill>
                <a:effectLst>
                  <a:glow rad="63500">
                    <a:schemeClr val="accent6">
                      <a:satMod val="175000"/>
                      <a:alpha val="40000"/>
                    </a:schemeClr>
                  </a:glow>
                </a:effectLst>
                <a:latin typeface="Hacen Liner Print-out" pitchFamily="2" charset="-78"/>
                <a:cs typeface="Hacen Liner Print-out" pitchFamily="2" charset="-78"/>
              </a:rPr>
              <a:t>قال عبد اللَّه بن عمر رَضِيَ اللَّهُ عَنهُ</a:t>
            </a:r>
            <a:r>
              <a:rPr lang="en-US" sz="3200" b="1" dirty="0" smtClean="0">
                <a:solidFill>
                  <a:srgbClr val="C00000"/>
                </a:solidFill>
                <a:effectLst>
                  <a:glow rad="63500">
                    <a:schemeClr val="accent6">
                      <a:satMod val="175000"/>
                      <a:alpha val="40000"/>
                    </a:schemeClr>
                  </a:glow>
                </a:effectLst>
                <a:latin typeface="Hacen Liner Print-out" pitchFamily="2" charset="-78"/>
                <a:cs typeface="Hacen Liner Print-out" pitchFamily="2" charset="-78"/>
              </a:rPr>
              <a:t>: </a:t>
            </a:r>
            <a:r>
              <a:rPr lang="ar-SA" sz="3200" b="1" dirty="0" smtClean="0">
                <a:solidFill>
                  <a:srgbClr val="C00000"/>
                </a:solidFill>
                <a:effectLst>
                  <a:glow rad="63500">
                    <a:schemeClr val="accent6">
                      <a:satMod val="175000"/>
                      <a:alpha val="40000"/>
                    </a:schemeClr>
                  </a:glow>
                </a:effectLst>
                <a:latin typeface="Hacen Liner Print-out" pitchFamily="2" charset="-78"/>
                <a:cs typeface="Hacen Liner Print-out" pitchFamily="2" charset="-78"/>
              </a:rPr>
              <a:t>أسمعت أباك يحدث عن رَسُول اللَّهِ صَلَّى اللَّهُ عَلَيهِ وَسَلَّم في شأن ساعة الجمعة؟ قال قلت</a:t>
            </a:r>
            <a:r>
              <a:rPr lang="en-US" sz="3200" b="1" dirty="0" smtClean="0">
                <a:solidFill>
                  <a:srgbClr val="C00000"/>
                </a:solidFill>
                <a:effectLst>
                  <a:glow rad="63500">
                    <a:schemeClr val="accent6">
                      <a:satMod val="175000"/>
                      <a:alpha val="40000"/>
                    </a:schemeClr>
                  </a:glow>
                </a:effectLst>
                <a:latin typeface="Hacen Liner Print-out" pitchFamily="2" charset="-78"/>
                <a:cs typeface="Hacen Liner Print-out" pitchFamily="2" charset="-78"/>
              </a:rPr>
              <a:t>: </a:t>
            </a:r>
            <a:r>
              <a:rPr lang="ar-SA" sz="3200" b="1" dirty="0" smtClean="0">
                <a:solidFill>
                  <a:srgbClr val="C00000"/>
                </a:solidFill>
                <a:effectLst>
                  <a:glow rad="63500">
                    <a:schemeClr val="accent6">
                      <a:satMod val="175000"/>
                      <a:alpha val="40000"/>
                    </a:schemeClr>
                  </a:glow>
                </a:effectLst>
                <a:latin typeface="Hacen Liner Print-out" pitchFamily="2" charset="-78"/>
                <a:cs typeface="Hacen Liner Print-out" pitchFamily="2" charset="-78"/>
              </a:rPr>
              <a:t>نعم سمعته يقول</a:t>
            </a:r>
            <a:r>
              <a:rPr lang="en-US" sz="3200" b="1" dirty="0" smtClean="0">
                <a:solidFill>
                  <a:srgbClr val="C00000"/>
                </a:solidFill>
                <a:effectLst>
                  <a:glow rad="63500">
                    <a:schemeClr val="accent6">
                      <a:satMod val="175000"/>
                      <a:alpha val="40000"/>
                    </a:schemeClr>
                  </a:glow>
                </a:effectLst>
                <a:latin typeface="Hacen Liner Print-out" pitchFamily="2" charset="-78"/>
                <a:cs typeface="Hacen Liner Print-out" pitchFamily="2" charset="-78"/>
              </a:rPr>
              <a:t>: </a:t>
            </a:r>
            <a:r>
              <a:rPr lang="ar-SA" sz="3200" b="1" dirty="0" smtClean="0">
                <a:solidFill>
                  <a:srgbClr val="C00000"/>
                </a:solidFill>
                <a:effectLst>
                  <a:glow rad="63500">
                    <a:schemeClr val="accent6">
                      <a:satMod val="175000"/>
                      <a:alpha val="40000"/>
                    </a:schemeClr>
                  </a:glow>
                </a:effectLst>
                <a:latin typeface="Hacen Liner Print-out" pitchFamily="2" charset="-78"/>
                <a:cs typeface="Hacen Liner Print-out" pitchFamily="2" charset="-78"/>
              </a:rPr>
              <a:t>سمعت رَسُول اللَّهِ صَلَّى اللَّهُ عَلَيهِ وَسَلَّم يقول</a:t>
            </a:r>
            <a:r>
              <a:rPr lang="en-US" sz="3200" b="1" dirty="0" smtClean="0">
                <a:solidFill>
                  <a:srgbClr val="C00000"/>
                </a:solidFill>
                <a:effectLst>
                  <a:glow rad="63500">
                    <a:schemeClr val="accent6">
                      <a:satMod val="175000"/>
                      <a:alpha val="40000"/>
                    </a:schemeClr>
                  </a:glow>
                </a:effectLst>
                <a:latin typeface="Hacen Liner Print-out" pitchFamily="2" charset="-78"/>
                <a:cs typeface="Hacen Liner Print-out" pitchFamily="2" charset="-78"/>
              </a:rPr>
              <a:t>: &lt;</a:t>
            </a:r>
            <a:r>
              <a:rPr lang="ar-SA" sz="3200" b="1" dirty="0" smtClean="0">
                <a:solidFill>
                  <a:srgbClr val="C00000"/>
                </a:solidFill>
                <a:effectLst>
                  <a:glow rad="63500">
                    <a:schemeClr val="accent6">
                      <a:satMod val="175000"/>
                      <a:alpha val="40000"/>
                    </a:schemeClr>
                  </a:glow>
                </a:effectLst>
                <a:latin typeface="Hacen Liner Print-out" pitchFamily="2" charset="-78"/>
                <a:cs typeface="Hacen Liner Print-out" pitchFamily="2" charset="-78"/>
              </a:rPr>
              <a:t>هي ما بين أن يجلس الإمام إلى أن تقضى الصلاة</a:t>
            </a:r>
            <a:r>
              <a:rPr lang="en-US" sz="3200" b="1" dirty="0" smtClean="0">
                <a:solidFill>
                  <a:srgbClr val="C00000"/>
                </a:solidFill>
                <a:effectLst>
                  <a:glow rad="63500">
                    <a:schemeClr val="accent6">
                      <a:satMod val="175000"/>
                      <a:alpha val="40000"/>
                    </a:schemeClr>
                  </a:glow>
                </a:effectLst>
                <a:latin typeface="Hacen Liner Print-out" pitchFamily="2" charset="-78"/>
                <a:cs typeface="Hacen Liner Print-out" pitchFamily="2" charset="-78"/>
              </a:rPr>
              <a:t>&gt; </a:t>
            </a:r>
            <a:r>
              <a:rPr lang="ar-SA" sz="3200" b="1" dirty="0" smtClean="0">
                <a:solidFill>
                  <a:srgbClr val="C00000"/>
                </a:solidFill>
                <a:effectLst>
                  <a:glow rad="63500">
                    <a:schemeClr val="accent6">
                      <a:satMod val="175000"/>
                      <a:alpha val="40000"/>
                    </a:schemeClr>
                  </a:glow>
                </a:effectLst>
                <a:latin typeface="Hacen Liner Print-out" pitchFamily="2" charset="-78"/>
                <a:cs typeface="Hacen Liner Print-out" pitchFamily="2" charset="-78"/>
              </a:rPr>
              <a:t>رَوَاهُ مُسلِمٌ</a:t>
            </a:r>
            <a:r>
              <a:rPr lang="en-US" sz="3200" b="1" dirty="0" smtClean="0">
                <a:solidFill>
                  <a:srgbClr val="C00000"/>
                </a:solidFill>
                <a:effectLst>
                  <a:glow rad="63500">
                    <a:schemeClr val="accent6">
                      <a:satMod val="175000"/>
                      <a:alpha val="40000"/>
                    </a:schemeClr>
                  </a:glow>
                </a:effectLst>
                <a:latin typeface="Hacen Liner Print-out" pitchFamily="2" charset="-78"/>
                <a:cs typeface="Hacen Liner Print-out" pitchFamily="2" charset="-78"/>
              </a:rPr>
              <a:t>.</a:t>
            </a:r>
            <a:endParaRPr lang="ar-SA" sz="3200" dirty="0">
              <a:solidFill>
                <a:srgbClr val="C00000"/>
              </a:solidFill>
              <a:effectLst>
                <a:glow rad="63500">
                  <a:schemeClr val="accent6">
                    <a:satMod val="175000"/>
                    <a:alpha val="40000"/>
                  </a:schemeClr>
                </a:glow>
              </a:effectLst>
              <a:latin typeface="Hacen Liner Print-out" pitchFamily="2" charset="-78"/>
              <a:cs typeface="Hacen Liner Print-out" pitchFamily="2" charset="-78"/>
            </a:endParaRPr>
          </a:p>
        </p:txBody>
      </p:sp>
    </p:spTree>
  </p:cSld>
  <p:clrMapOvr>
    <a:masterClrMapping/>
  </p:clrMapOvr>
  <p:transition spd="med" advClick="0" advTm="14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800"/>
                            </p:stCondLst>
                            <p:childTnLst>
                              <p:par>
                                <p:cTn id="12" presetID="54" presetClass="entr" presetSubtype="0" accel="10000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2000" fill="hold"/>
                                        <p:tgtEl>
                                          <p:spTgt spid="6"/>
                                        </p:tgtEl>
                                        <p:attrNameLst>
                                          <p:attrName>ppt_w</p:attrName>
                                        </p:attrNameLst>
                                      </p:cBhvr>
                                      <p:tavLst>
                                        <p:tav tm="0">
                                          <p:val>
                                            <p:strVal val="#ppt_w*0.05"/>
                                          </p:val>
                                        </p:tav>
                                        <p:tav tm="100000">
                                          <p:val>
                                            <p:strVal val="#ppt_w"/>
                                          </p:val>
                                        </p:tav>
                                      </p:tavLst>
                                    </p:anim>
                                    <p:anim calcmode="lin" valueType="num">
                                      <p:cBhvr>
                                        <p:cTn id="15" dur="2000" fill="hold"/>
                                        <p:tgtEl>
                                          <p:spTgt spid="6"/>
                                        </p:tgtEl>
                                        <p:attrNameLst>
                                          <p:attrName>ppt_h</p:attrName>
                                        </p:attrNameLst>
                                      </p:cBhvr>
                                      <p:tavLst>
                                        <p:tav tm="0">
                                          <p:val>
                                            <p:strVal val="#ppt_h"/>
                                          </p:val>
                                        </p:tav>
                                        <p:tav tm="100000">
                                          <p:val>
                                            <p:strVal val="#ppt_h"/>
                                          </p:val>
                                        </p:tav>
                                      </p:tavLst>
                                    </p:anim>
                                    <p:anim calcmode="lin" valueType="num">
                                      <p:cBhvr>
                                        <p:cTn id="16" dur="2000" fill="hold"/>
                                        <p:tgtEl>
                                          <p:spTgt spid="6"/>
                                        </p:tgtEl>
                                        <p:attrNameLst>
                                          <p:attrName>ppt_x</p:attrName>
                                        </p:attrNameLst>
                                      </p:cBhvr>
                                      <p:tavLst>
                                        <p:tav tm="0">
                                          <p:val>
                                            <p:strVal val="#ppt_x-.2"/>
                                          </p:val>
                                        </p:tav>
                                        <p:tav tm="100000">
                                          <p:val>
                                            <p:strVal val="#ppt_x"/>
                                          </p:val>
                                        </p:tav>
                                      </p:tavLst>
                                    </p:anim>
                                    <p:anim calcmode="lin" valueType="num">
                                      <p:cBhvr>
                                        <p:cTn id="17" dur="2000" fill="hold"/>
                                        <p:tgtEl>
                                          <p:spTgt spid="6"/>
                                        </p:tgtEl>
                                        <p:attrNameLst>
                                          <p:attrName>ppt_y</p:attrName>
                                        </p:attrNameLst>
                                      </p:cBhvr>
                                      <p:tavLst>
                                        <p:tav tm="0">
                                          <p:val>
                                            <p:strVal val="#ppt_y"/>
                                          </p:val>
                                        </p:tav>
                                        <p:tav tm="100000">
                                          <p:val>
                                            <p:strVal val="#ppt_y"/>
                                          </p:val>
                                        </p:tav>
                                      </p:tavLst>
                                    </p:anim>
                                    <p:animEffect transition="in" filter="fade">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خ.jpg"/>
          <p:cNvPicPr>
            <a:picLocks noChangeAspect="1"/>
          </p:cNvPicPr>
          <p:nvPr/>
        </p:nvPicPr>
        <p:blipFill>
          <a:blip r:embed="rId2" cstate="print"/>
          <a:stretch>
            <a:fillRect/>
          </a:stretch>
        </p:blipFill>
        <p:spPr>
          <a:xfrm>
            <a:off x="0" y="0"/>
            <a:ext cx="9144000" cy="6858000"/>
          </a:xfrm>
          <a:prstGeom prst="rect">
            <a:avLst/>
          </a:prstGeom>
        </p:spPr>
      </p:pic>
      <p:sp>
        <p:nvSpPr>
          <p:cNvPr id="5" name="مستطيل 4"/>
          <p:cNvSpPr/>
          <p:nvPr/>
        </p:nvSpPr>
        <p:spPr>
          <a:xfrm>
            <a:off x="2643174" y="285728"/>
            <a:ext cx="4000528" cy="707886"/>
          </a:xfrm>
          <a:prstGeom prst="rect">
            <a:avLst/>
          </a:prstGeom>
        </p:spPr>
        <p:txBody>
          <a:bodyPr wrap="square">
            <a:spAutoFit/>
          </a:bodyPr>
          <a:lstStyle/>
          <a:p>
            <a:pPr algn="ctr"/>
            <a:r>
              <a:rPr lang="ar-SA" sz="4000" b="1" dirty="0" smtClean="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rPr>
              <a:t>يوم الجمعة </a:t>
            </a:r>
            <a:endParaRPr lang="ar-SA" sz="4000" b="1" dirty="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endParaRPr>
          </a:p>
        </p:txBody>
      </p:sp>
      <p:sp>
        <p:nvSpPr>
          <p:cNvPr id="6" name="مستطيل 5"/>
          <p:cNvSpPr/>
          <p:nvPr/>
        </p:nvSpPr>
        <p:spPr>
          <a:xfrm>
            <a:off x="2000232" y="2143116"/>
            <a:ext cx="5643586" cy="3046988"/>
          </a:xfrm>
          <a:prstGeom prst="rect">
            <a:avLst/>
          </a:prstGeom>
        </p:spPr>
        <p:txBody>
          <a:bodyPr wrap="square">
            <a:spAutoFit/>
          </a:bodyPr>
          <a:lstStyle/>
          <a:p>
            <a:pPr algn="ctr"/>
            <a:r>
              <a:rPr lang="en-US" sz="3200" b="1" dirty="0" smtClean="0">
                <a:solidFill>
                  <a:srgbClr val="C00000"/>
                </a:solidFill>
                <a:effectLst>
                  <a:glow rad="101600">
                    <a:srgbClr val="FFFF00">
                      <a:alpha val="60000"/>
                    </a:srgbClr>
                  </a:glow>
                </a:effectLst>
                <a:latin typeface="Hacen Liner Print-out" pitchFamily="2" charset="-78"/>
                <a:cs typeface="Hacen Liner Print-out" pitchFamily="2" charset="-78"/>
              </a:rPr>
              <a:t> - 1158 - </a:t>
            </a:r>
            <a:r>
              <a:rPr lang="ar-SA" sz="3200" b="1" dirty="0" smtClean="0">
                <a:solidFill>
                  <a:srgbClr val="C00000"/>
                </a:solidFill>
                <a:effectLst>
                  <a:glow rad="101600">
                    <a:srgbClr val="FFFF00">
                      <a:alpha val="60000"/>
                    </a:srgbClr>
                  </a:glow>
                </a:effectLst>
                <a:latin typeface="Hacen Liner Print-out" pitchFamily="2" charset="-78"/>
                <a:cs typeface="Hacen Liner Print-out" pitchFamily="2" charset="-78"/>
              </a:rPr>
              <a:t>وعن </a:t>
            </a:r>
            <a:r>
              <a:rPr lang="ar-SA" sz="3200" b="1" dirty="0" err="1" smtClean="0">
                <a:solidFill>
                  <a:srgbClr val="C00000"/>
                </a:solidFill>
                <a:effectLst>
                  <a:glow rad="101600">
                    <a:srgbClr val="FFFF00">
                      <a:alpha val="60000"/>
                    </a:srgbClr>
                  </a:glow>
                </a:effectLst>
                <a:latin typeface="Hacen Liner Print-out" pitchFamily="2" charset="-78"/>
                <a:cs typeface="Hacen Liner Print-out" pitchFamily="2" charset="-78"/>
              </a:rPr>
              <a:t>أوس</a:t>
            </a:r>
            <a:r>
              <a:rPr lang="ar-SA" sz="3200" b="1" dirty="0" smtClean="0">
                <a:solidFill>
                  <a:srgbClr val="C00000"/>
                </a:solidFill>
                <a:effectLst>
                  <a:glow rad="101600">
                    <a:srgbClr val="FFFF00">
                      <a:alpha val="60000"/>
                    </a:srgbClr>
                  </a:glow>
                </a:effectLst>
                <a:latin typeface="Hacen Liner Print-out" pitchFamily="2" charset="-78"/>
                <a:cs typeface="Hacen Liner Print-out" pitchFamily="2" charset="-78"/>
              </a:rPr>
              <a:t> بن </a:t>
            </a:r>
            <a:r>
              <a:rPr lang="ar-SA" sz="3200" b="1" dirty="0" err="1" smtClean="0">
                <a:solidFill>
                  <a:srgbClr val="C00000"/>
                </a:solidFill>
                <a:effectLst>
                  <a:glow rad="101600">
                    <a:srgbClr val="FFFF00">
                      <a:alpha val="60000"/>
                    </a:srgbClr>
                  </a:glow>
                </a:effectLst>
                <a:latin typeface="Hacen Liner Print-out" pitchFamily="2" charset="-78"/>
                <a:cs typeface="Hacen Liner Print-out" pitchFamily="2" charset="-78"/>
              </a:rPr>
              <a:t>أوس</a:t>
            </a:r>
            <a:r>
              <a:rPr lang="ar-SA" sz="3200" b="1" dirty="0" smtClean="0">
                <a:solidFill>
                  <a:srgbClr val="C00000"/>
                </a:solidFill>
                <a:effectLst>
                  <a:glow rad="101600">
                    <a:srgbClr val="FFFF00">
                      <a:alpha val="60000"/>
                    </a:srgbClr>
                  </a:glow>
                </a:effectLst>
                <a:latin typeface="Hacen Liner Print-out" pitchFamily="2" charset="-78"/>
                <a:cs typeface="Hacen Liner Print-out" pitchFamily="2" charset="-78"/>
              </a:rPr>
              <a:t> رَضِيَ اللَّهُ عَنهُ قال، قال رَسُول اللَّهِ صَلَّى اللَّهُ عَلَيهِ وَسَلَّم</a:t>
            </a:r>
            <a:r>
              <a:rPr lang="en-US" sz="3200" b="1" dirty="0" smtClean="0">
                <a:solidFill>
                  <a:srgbClr val="C00000"/>
                </a:solidFill>
                <a:effectLst>
                  <a:glow rad="101600">
                    <a:srgbClr val="FFFF00">
                      <a:alpha val="60000"/>
                    </a:srgbClr>
                  </a:glow>
                </a:effectLst>
                <a:latin typeface="Hacen Liner Print-out" pitchFamily="2" charset="-78"/>
                <a:cs typeface="Hacen Liner Print-out" pitchFamily="2" charset="-78"/>
              </a:rPr>
              <a:t>: &lt;</a:t>
            </a:r>
            <a:r>
              <a:rPr lang="ar-SA" sz="3200" b="1" dirty="0" smtClean="0">
                <a:solidFill>
                  <a:srgbClr val="C00000"/>
                </a:solidFill>
                <a:effectLst>
                  <a:glow rad="101600">
                    <a:srgbClr val="FFFF00">
                      <a:alpha val="60000"/>
                    </a:srgbClr>
                  </a:glow>
                </a:effectLst>
                <a:latin typeface="Hacen Liner Print-out" pitchFamily="2" charset="-78"/>
                <a:cs typeface="Hacen Liner Print-out" pitchFamily="2" charset="-78"/>
              </a:rPr>
              <a:t>إن من أفضل أيامكم يوم الجمعة، فأكثروا علي من الصلاة فيه فإن صلاتكم معروضة علي</a:t>
            </a:r>
            <a:r>
              <a:rPr lang="en-US" sz="3200" b="1" dirty="0" smtClean="0">
                <a:solidFill>
                  <a:srgbClr val="C00000"/>
                </a:solidFill>
                <a:effectLst>
                  <a:glow rad="101600">
                    <a:srgbClr val="FFFF00">
                      <a:alpha val="60000"/>
                    </a:srgbClr>
                  </a:glow>
                </a:effectLst>
                <a:latin typeface="Hacen Liner Print-out" pitchFamily="2" charset="-78"/>
                <a:cs typeface="Hacen Liner Print-out" pitchFamily="2" charset="-78"/>
              </a:rPr>
              <a:t>&gt; </a:t>
            </a:r>
            <a:r>
              <a:rPr lang="ar-SA" sz="3200" b="1" dirty="0" smtClean="0">
                <a:solidFill>
                  <a:srgbClr val="C00000"/>
                </a:solidFill>
                <a:effectLst>
                  <a:glow rad="101600">
                    <a:srgbClr val="FFFF00">
                      <a:alpha val="60000"/>
                    </a:srgbClr>
                  </a:glow>
                </a:effectLst>
                <a:latin typeface="Hacen Liner Print-out" pitchFamily="2" charset="-78"/>
                <a:cs typeface="Hacen Liner Print-out" pitchFamily="2" charset="-78"/>
              </a:rPr>
              <a:t>رَوَاهُ أبُو دَاوُدَ بإسناد صحيح</a:t>
            </a:r>
            <a:r>
              <a:rPr lang="en-US" sz="3200" b="1" dirty="0" smtClean="0">
                <a:solidFill>
                  <a:srgbClr val="C00000"/>
                </a:solidFill>
                <a:effectLst>
                  <a:glow rad="101600">
                    <a:srgbClr val="FFFF00">
                      <a:alpha val="60000"/>
                    </a:srgbClr>
                  </a:glow>
                </a:effectLst>
                <a:latin typeface="Hacen Liner Print-out" pitchFamily="2" charset="-78"/>
                <a:cs typeface="Hacen Liner Print-out" pitchFamily="2" charset="-78"/>
              </a:rPr>
              <a:t>.</a:t>
            </a:r>
            <a:endParaRPr lang="ar-SA" sz="3200" dirty="0">
              <a:solidFill>
                <a:srgbClr val="C00000"/>
              </a:solidFill>
              <a:effectLst>
                <a:glow rad="101600">
                  <a:srgbClr val="FFFF00">
                    <a:alpha val="60000"/>
                  </a:srgbClr>
                </a:glow>
              </a:effectLst>
              <a:latin typeface="Hacen Liner Print-out" pitchFamily="2" charset="-78"/>
              <a:cs typeface="Hacen Liner Print-out" pitchFamily="2" charset="-78"/>
            </a:endParaRPr>
          </a:p>
        </p:txBody>
      </p:sp>
    </p:spTree>
  </p:cSld>
  <p:clrMapOvr>
    <a:masterClrMapping/>
  </p:clrMapOvr>
  <p:transition spd="med" advClick="0" advTm="14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800"/>
                            </p:stCondLst>
                            <p:childTnLst>
                              <p:par>
                                <p:cTn id="12" presetID="34" presetClass="entr" presetSubtype="0" fill="hold" nodeType="after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 from="(-#ppt_w/2)" to="(#ppt_x)" calcmode="lin" valueType="num">
                                      <p:cBhvr>
                                        <p:cTn id="14" dur="600" fill="hold">
                                          <p:stCondLst>
                                            <p:cond delay="0"/>
                                          </p:stCondLst>
                                        </p:cTn>
                                        <p:tgtEl>
                                          <p:spTgt spid="6">
                                            <p:txEl>
                                              <p:pRg st="0" end="0"/>
                                            </p:txEl>
                                          </p:spTgt>
                                        </p:tgtEl>
                                        <p:attrNameLst>
                                          <p:attrName>ppt_x</p:attrName>
                                        </p:attrNameLst>
                                      </p:cBhvr>
                                    </p:anim>
                                    <p:anim from="0" to="-1.0" calcmode="lin" valueType="num">
                                      <p:cBhvr>
                                        <p:cTn id="15" dur="200" decel="50000" autoRev="1" fill="hold">
                                          <p:stCondLst>
                                            <p:cond delay="600"/>
                                          </p:stCondLst>
                                        </p:cTn>
                                        <p:tgtEl>
                                          <p:spTgt spid="6">
                                            <p:txEl>
                                              <p:pRg st="0" end="0"/>
                                            </p:txEl>
                                          </p:spTgt>
                                        </p:tgtEl>
                                        <p:attrNameLst>
                                          <p:attrName>xshear</p:attrName>
                                        </p:attrNameLst>
                                      </p:cBhvr>
                                    </p:anim>
                                    <p:animScale>
                                      <p:cBhvr>
                                        <p:cTn id="16" dur="200" decel="100000" autoRev="1" fill="hold">
                                          <p:stCondLst>
                                            <p:cond delay="600"/>
                                          </p:stCondLst>
                                        </p:cTn>
                                        <p:tgtEl>
                                          <p:spTgt spid="6">
                                            <p:txEl>
                                              <p:pRg st="0" end="0"/>
                                            </p:txEl>
                                          </p:spTgt>
                                        </p:tgtEl>
                                      </p:cBhvr>
                                      <p:from x="100000" y="100000"/>
                                      <p:to x="80000" y="100000"/>
                                    </p:animScale>
                                    <p:anim by="(#ppt_h/3+#ppt_w*0.1)" calcmode="lin" valueType="num">
                                      <p:cBhvr additive="sum">
                                        <p:cTn id="17" dur="200" decel="100000" autoRev="1" fill="hold">
                                          <p:stCondLst>
                                            <p:cond delay="600"/>
                                          </p:stCondLst>
                                        </p:cTn>
                                        <p:tgtEl>
                                          <p:spTgt spid="6">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خ.jpg"/>
          <p:cNvPicPr>
            <a:picLocks noChangeAspect="1"/>
          </p:cNvPicPr>
          <p:nvPr/>
        </p:nvPicPr>
        <p:blipFill>
          <a:blip r:embed="rId2" cstate="print"/>
          <a:stretch>
            <a:fillRect/>
          </a:stretch>
        </p:blipFill>
        <p:spPr>
          <a:xfrm>
            <a:off x="0" y="0"/>
            <a:ext cx="9144000" cy="6858000"/>
          </a:xfrm>
          <a:prstGeom prst="rect">
            <a:avLst/>
          </a:prstGeom>
        </p:spPr>
      </p:pic>
      <p:sp>
        <p:nvSpPr>
          <p:cNvPr id="5" name="مستطيل 4"/>
          <p:cNvSpPr/>
          <p:nvPr/>
        </p:nvSpPr>
        <p:spPr>
          <a:xfrm>
            <a:off x="2643174" y="285728"/>
            <a:ext cx="4000528" cy="707886"/>
          </a:xfrm>
          <a:prstGeom prst="rect">
            <a:avLst/>
          </a:prstGeom>
        </p:spPr>
        <p:txBody>
          <a:bodyPr wrap="square">
            <a:spAutoFit/>
          </a:bodyPr>
          <a:lstStyle/>
          <a:p>
            <a:pPr algn="ctr"/>
            <a:r>
              <a:rPr lang="ar-SA" sz="4000" b="1" dirty="0" smtClean="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rPr>
              <a:t>يوم الجمعة </a:t>
            </a:r>
            <a:endParaRPr lang="ar-SA" sz="4000" b="1" dirty="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endParaRPr>
          </a:p>
        </p:txBody>
      </p:sp>
      <p:sp>
        <p:nvSpPr>
          <p:cNvPr id="6" name="مستطيل 5"/>
          <p:cNvSpPr/>
          <p:nvPr/>
        </p:nvSpPr>
        <p:spPr>
          <a:xfrm>
            <a:off x="1643042" y="2000240"/>
            <a:ext cx="6215106" cy="3046988"/>
          </a:xfrm>
          <a:prstGeom prst="rect">
            <a:avLst/>
          </a:prstGeom>
          <a:noFill/>
        </p:spPr>
        <p:txBody>
          <a:bodyPr wrap="square" lIns="91440" tIns="45720" rIns="91440" bIns="45720">
            <a:spAutoFit/>
          </a:bodyPr>
          <a:lstStyle/>
          <a:p>
            <a:pPr algn="ctr"/>
            <a:r>
              <a:rPr lang="ar-SA" sz="4800" dirty="0" smtClean="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cs typeface="Hesham Free" pitchFamily="2" charset="-78"/>
              </a:rPr>
              <a:t>المصدر </a:t>
            </a:r>
          </a:p>
          <a:p>
            <a:pPr algn="ctr"/>
            <a:r>
              <a:rPr lang="ar-SA" sz="4800" dirty="0" smtClean="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cs typeface="Hesham Free" pitchFamily="2" charset="-78"/>
              </a:rPr>
              <a:t>رياض الصالحين</a:t>
            </a:r>
          </a:p>
          <a:p>
            <a:pPr algn="ctr"/>
            <a:r>
              <a:rPr lang="ar-SA" sz="4800" dirty="0" smtClean="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cs typeface="Hesham Free" pitchFamily="2" charset="-78"/>
              </a:rPr>
              <a:t>من كلام </a:t>
            </a:r>
          </a:p>
          <a:p>
            <a:pPr algn="ctr"/>
            <a:r>
              <a:rPr lang="ar-SA" sz="4800" dirty="0" smtClean="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cs typeface="Hesham Free" pitchFamily="2" charset="-78"/>
              </a:rPr>
              <a:t>سيد المرسلين</a:t>
            </a:r>
            <a:endParaRPr lang="ar-SA" sz="4800" dirty="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cs typeface="Hesham Free" pitchFamily="2" charset="-78"/>
            </a:endParaRPr>
          </a:p>
        </p:txBody>
      </p:sp>
    </p:spTree>
  </p:cSld>
  <p:clrMapOvr>
    <a:masterClrMapping/>
  </p:clrMapOvr>
  <p:transition spd="med" advClick="0" advTm="13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800"/>
                            </p:stCondLst>
                            <p:childTnLst>
                              <p:par>
                                <p:cTn id="12" presetID="25"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7" dur="1000" fill="hold"/>
                                        <p:tgtEl>
                                          <p:spTgt spid="6"/>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6"/>
                                        </p:tgtEl>
                                      </p:cBhvr>
                                    </p:animEffect>
                                  </p:childTnLst>
                                </p:cTn>
                              </p:par>
                            </p:childTnLst>
                          </p:cTn>
                        </p:par>
                        <p:par>
                          <p:cTn id="22" fill="hold">
                            <p:stCondLst>
                              <p:cond delay="2800"/>
                            </p:stCondLst>
                            <p:childTnLst>
                              <p:par>
                                <p:cTn id="23" presetID="6" presetClass="emph" presetSubtype="0" fill="hold" grpId="1" nodeType="afterEffect">
                                  <p:stCondLst>
                                    <p:cond delay="0"/>
                                  </p:stCondLst>
                                  <p:childTnLst>
                                    <p:animScale>
                                      <p:cBhvr>
                                        <p:cTn id="24"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خ.jpg"/>
          <p:cNvPicPr>
            <a:picLocks noChangeAspect="1"/>
          </p:cNvPicPr>
          <p:nvPr/>
        </p:nvPicPr>
        <p:blipFill>
          <a:blip r:embed="rId2" cstate="print"/>
          <a:stretch>
            <a:fillRect/>
          </a:stretch>
        </p:blipFill>
        <p:spPr>
          <a:xfrm>
            <a:off x="0" y="0"/>
            <a:ext cx="9144000" cy="6858000"/>
          </a:xfrm>
          <a:prstGeom prst="rect">
            <a:avLst/>
          </a:prstGeom>
        </p:spPr>
      </p:pic>
      <p:sp>
        <p:nvSpPr>
          <p:cNvPr id="5" name="مستطيل 4"/>
          <p:cNvSpPr/>
          <p:nvPr/>
        </p:nvSpPr>
        <p:spPr>
          <a:xfrm>
            <a:off x="2643174" y="285728"/>
            <a:ext cx="4000528" cy="707886"/>
          </a:xfrm>
          <a:prstGeom prst="rect">
            <a:avLst/>
          </a:prstGeom>
        </p:spPr>
        <p:txBody>
          <a:bodyPr wrap="square">
            <a:spAutoFit/>
          </a:bodyPr>
          <a:lstStyle/>
          <a:p>
            <a:pPr algn="ctr"/>
            <a:r>
              <a:rPr lang="ar-SA" sz="4000" b="1" dirty="0" smtClean="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rPr>
              <a:t>يوم الجمعة </a:t>
            </a:r>
            <a:endParaRPr lang="ar-SA" sz="4000" b="1" dirty="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endParaRPr>
          </a:p>
        </p:txBody>
      </p:sp>
      <p:sp>
        <p:nvSpPr>
          <p:cNvPr id="14337" name="Rectangle 1"/>
          <p:cNvSpPr>
            <a:spLocks noChangeArrowheads="1"/>
          </p:cNvSpPr>
          <p:nvPr/>
        </p:nvSpPr>
        <p:spPr bwMode="auto">
          <a:xfrm>
            <a:off x="2071670" y="1857364"/>
            <a:ext cx="5500726"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rgbClr val="C00000"/>
                </a:solidFill>
                <a:effectLst>
                  <a:glow rad="101600">
                    <a:srgbClr val="FFFF00">
                      <a:alpha val="60000"/>
                    </a:srgbClr>
                  </a:glow>
                </a:effectLst>
                <a:latin typeface="Hacen Liner Screen Bd" pitchFamily="2" charset="-78"/>
                <a:cs typeface="Hacen Liner Screen Bd" pitchFamily="2" charset="-78"/>
              </a:rPr>
              <a:t>قال اللَّه تعالى</a:t>
            </a:r>
            <a:r>
              <a:rPr lang="ar-SA" sz="3200" b="1" dirty="0" smtClean="0">
                <a:solidFill>
                  <a:srgbClr val="C00000"/>
                </a:solidFill>
                <a:effectLst>
                  <a:glow rad="101600">
                    <a:srgbClr val="FFFF00">
                      <a:alpha val="60000"/>
                    </a:srgbClr>
                  </a:glow>
                </a:effectLst>
                <a:latin typeface="Hacen Liner Screen Bd" pitchFamily="2" charset="-78"/>
                <a:cs typeface="Hacen Liner Screen Bd" pitchFamily="2" charset="-78"/>
              </a:rPr>
              <a:t>  </a:t>
            </a:r>
          </a:p>
          <a:p>
            <a:pPr marL="0" marR="0" lvl="0" indent="0" algn="ctr" defTabSz="914400" rtl="1" eaLnBrk="1" fontAlgn="base" latinLnBrk="0" hangingPunct="1">
              <a:lnSpc>
                <a:spcPct val="100000"/>
              </a:lnSpc>
              <a:spcBef>
                <a:spcPct val="0"/>
              </a:spcBef>
              <a:spcAft>
                <a:spcPct val="0"/>
              </a:spcAft>
              <a:buClrTx/>
              <a:buSzTx/>
              <a:buFontTx/>
              <a:buNone/>
              <a:tabLst/>
            </a:pPr>
            <a:r>
              <a:rPr lang="ar-SA" sz="3200" b="1" dirty="0" smtClean="0">
                <a:solidFill>
                  <a:srgbClr val="C00000"/>
                </a:solidFill>
                <a:latin typeface="Hacen Liner Screen Bd" pitchFamily="2" charset="-78"/>
                <a:cs typeface="Hacen Liner Screen Bd" pitchFamily="2" charset="-78"/>
              </a:rPr>
              <a:t>في سورة  </a:t>
            </a:r>
          </a:p>
          <a:p>
            <a:pPr marL="0" marR="0" lvl="0" indent="0" algn="ctr" defTabSz="914400" rtl="1" eaLnBrk="1" fontAlgn="base" latinLnBrk="0" hangingPunct="1">
              <a:lnSpc>
                <a:spcPct val="100000"/>
              </a:lnSpc>
              <a:spcBef>
                <a:spcPct val="0"/>
              </a:spcBef>
              <a:spcAft>
                <a:spcPct val="0"/>
              </a:spcAft>
              <a:buClrTx/>
              <a:buSzTx/>
              <a:buFontTx/>
              <a:buNone/>
              <a:tabLst/>
            </a:pPr>
            <a:r>
              <a:rPr lang="ar-SA" sz="3200" b="1" dirty="0" smtClean="0">
                <a:solidFill>
                  <a:srgbClr val="C00000"/>
                </a:solidFill>
                <a:latin typeface="Hacen Liner Screen Bd" pitchFamily="2" charset="-78"/>
                <a:cs typeface="Hacen Liner Screen Bd" pitchFamily="2" charset="-78"/>
              </a:rPr>
              <a:t> ( </a:t>
            </a:r>
            <a:r>
              <a:rPr kumimoji="0" lang="ar-SA" sz="3200" b="1" i="0" u="none" strike="noStrike" cap="none" normalizeH="0" baseline="0" dirty="0" smtClean="0">
                <a:ln>
                  <a:noFill/>
                </a:ln>
                <a:solidFill>
                  <a:srgbClr val="C00000"/>
                </a:solidFill>
                <a:effectLst/>
                <a:latin typeface="Hacen Liner Screen Bd" pitchFamily="2" charset="-78"/>
                <a:cs typeface="Hacen Liner Screen Bd" pitchFamily="2" charset="-78"/>
              </a:rPr>
              <a:t>الجمعة</a:t>
            </a:r>
            <a:r>
              <a:rPr kumimoji="0" lang="ar-SA" sz="3200" b="1" i="0" u="none" strike="noStrike" cap="none" normalizeH="0" dirty="0" smtClean="0">
                <a:ln>
                  <a:noFill/>
                </a:ln>
                <a:solidFill>
                  <a:srgbClr val="C00000"/>
                </a:solidFill>
                <a:effectLst/>
                <a:latin typeface="Hacen Liner Screen Bd" pitchFamily="2" charset="-78"/>
                <a:cs typeface="Hacen Liner Screen Bd" pitchFamily="2" charset="-78"/>
              </a:rPr>
              <a:t> </a:t>
            </a:r>
            <a:r>
              <a:rPr kumimoji="0" lang="ar-SA" sz="3200" b="1" i="0" u="none" strike="noStrike" cap="none" normalizeH="0" baseline="0" dirty="0" smtClean="0">
                <a:ln>
                  <a:noFill/>
                </a:ln>
                <a:solidFill>
                  <a:srgbClr val="C00000"/>
                </a:solidFill>
                <a:effectLst/>
                <a:latin typeface="Hacen Liner Screen Bd" pitchFamily="2" charset="-78"/>
                <a:cs typeface="Hacen Liner Screen Bd" pitchFamily="2" charset="-78"/>
              </a:rPr>
              <a:t>)</a:t>
            </a:r>
            <a:endParaRPr kumimoji="0" lang="en-US" sz="3200" b="1" i="0" u="none" strike="noStrike" cap="none" normalizeH="0" baseline="0" dirty="0" smtClean="0">
              <a:ln>
                <a:noFill/>
              </a:ln>
              <a:solidFill>
                <a:srgbClr val="C00000"/>
              </a:solidFill>
              <a:effectLst/>
              <a:latin typeface="Hacen Liner Screen Bd" pitchFamily="2" charset="-78"/>
              <a:cs typeface="Hacen Liner Screen Bd" pitchFamily="2" charset="-78"/>
            </a:endParaRPr>
          </a:p>
          <a:p>
            <a:pPr marL="0" marR="0" lvl="0" indent="0" algn="ctr" defTabSz="914400" rtl="1"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smtClean="0">
                <a:ln>
                  <a:noFill/>
                </a:ln>
                <a:solidFill>
                  <a:srgbClr val="C00000"/>
                </a:solidFill>
                <a:effectLst/>
                <a:latin typeface="Hacen Liner Screen Bd" pitchFamily="2" charset="-78"/>
                <a:cs typeface="Hacen Liner Screen Bd" pitchFamily="2" charset="-78"/>
              </a:rPr>
              <a:t>{</a:t>
            </a:r>
            <a:r>
              <a:rPr kumimoji="0" lang="ar-SA" sz="3200" b="1" i="0" u="none" strike="noStrike" cap="none" normalizeH="0" baseline="0" dirty="0" smtClean="0">
                <a:ln>
                  <a:noFill/>
                </a:ln>
                <a:solidFill>
                  <a:srgbClr val="C00000"/>
                </a:solidFill>
                <a:effectLst>
                  <a:glow rad="101600">
                    <a:srgbClr val="FFFFCC">
                      <a:alpha val="60000"/>
                    </a:srgbClr>
                  </a:glow>
                </a:effectLst>
                <a:latin typeface="Hacen Liner Screen Bd" pitchFamily="2" charset="-78"/>
                <a:cs typeface="Hacen Liner Screen Bd" pitchFamily="2" charset="-78"/>
              </a:rPr>
              <a:t>فإذا قضيت الصلاة فانتشروا في الأرض، وابتغوا من فضل اللَّه، واذكروا اللَّه كثيراً لعلكم تفلحون</a:t>
            </a:r>
            <a:r>
              <a:rPr kumimoji="0" lang="en-US" sz="3200" b="1" i="0" u="none" strike="noStrike" cap="none" normalizeH="0" baseline="0" dirty="0" smtClean="0">
                <a:ln>
                  <a:noFill/>
                </a:ln>
                <a:solidFill>
                  <a:srgbClr val="C00000"/>
                </a:solidFill>
                <a:effectLst/>
                <a:latin typeface="Hacen Liner Screen Bd" pitchFamily="2" charset="-78"/>
                <a:cs typeface="Hacen Liner Screen Bd" pitchFamily="2" charset="-78"/>
              </a:rPr>
              <a:t>}</a:t>
            </a:r>
            <a:r>
              <a:rPr kumimoji="0" lang="en-US" sz="3200" b="0" i="0" u="none" strike="noStrike" cap="none" normalizeH="0" baseline="0" dirty="0" smtClean="0">
                <a:ln>
                  <a:noFill/>
                </a:ln>
                <a:solidFill>
                  <a:srgbClr val="C00000"/>
                </a:solidFill>
                <a:effectLst/>
                <a:latin typeface="Hacen Liner Screen Bd" pitchFamily="2" charset="-78"/>
                <a:cs typeface="Hacen Liner Screen Bd" pitchFamily="2" charset="-78"/>
              </a:rPr>
              <a:t> </a:t>
            </a:r>
          </a:p>
        </p:txBody>
      </p:sp>
    </p:spTree>
  </p:cSld>
  <p:clrMapOvr>
    <a:masterClrMapping/>
  </p:clrMapOvr>
  <p:transition spd="med" advClick="0" advTm="14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800"/>
                            </p:stCondLst>
                            <p:childTnLst>
                              <p:par>
                                <p:cTn id="12" presetID="52" presetClass="entr" presetSubtype="0" fill="hold" grpId="0" nodeType="afterEffect">
                                  <p:stCondLst>
                                    <p:cond delay="0"/>
                                  </p:stCondLst>
                                  <p:childTnLst>
                                    <p:set>
                                      <p:cBhvr>
                                        <p:cTn id="13" dur="1" fill="hold">
                                          <p:stCondLst>
                                            <p:cond delay="0"/>
                                          </p:stCondLst>
                                        </p:cTn>
                                        <p:tgtEl>
                                          <p:spTgt spid="14337"/>
                                        </p:tgtEl>
                                        <p:attrNameLst>
                                          <p:attrName>style.visibility</p:attrName>
                                        </p:attrNameLst>
                                      </p:cBhvr>
                                      <p:to>
                                        <p:strVal val="visible"/>
                                      </p:to>
                                    </p:set>
                                    <p:animScale>
                                      <p:cBhvr>
                                        <p:cTn id="14" dur="1000" decel="50000" fill="hold">
                                          <p:stCondLst>
                                            <p:cond delay="0"/>
                                          </p:stCondLst>
                                        </p:cTn>
                                        <p:tgtEl>
                                          <p:spTgt spid="143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4337"/>
                                        </p:tgtEl>
                                        <p:attrNameLst>
                                          <p:attrName>ppt_x</p:attrName>
                                          <p:attrName>ppt_y</p:attrName>
                                        </p:attrNameLst>
                                      </p:cBhvr>
                                    </p:animMotion>
                                    <p:animEffect transition="in" filter="fade">
                                      <p:cBhvr>
                                        <p:cTn id="16" dur="1000"/>
                                        <p:tgtEl>
                                          <p:spTgt spid="14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33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خ.jpg"/>
          <p:cNvPicPr>
            <a:picLocks noChangeAspect="1"/>
          </p:cNvPicPr>
          <p:nvPr/>
        </p:nvPicPr>
        <p:blipFill>
          <a:blip r:embed="rId2" cstate="print"/>
          <a:stretch>
            <a:fillRect/>
          </a:stretch>
        </p:blipFill>
        <p:spPr>
          <a:xfrm>
            <a:off x="0" y="0"/>
            <a:ext cx="9144000" cy="6858000"/>
          </a:xfrm>
          <a:prstGeom prst="rect">
            <a:avLst/>
          </a:prstGeom>
        </p:spPr>
      </p:pic>
      <p:sp>
        <p:nvSpPr>
          <p:cNvPr id="5" name="مستطيل 4"/>
          <p:cNvSpPr/>
          <p:nvPr/>
        </p:nvSpPr>
        <p:spPr>
          <a:xfrm>
            <a:off x="2643174" y="285728"/>
            <a:ext cx="4000528" cy="707886"/>
          </a:xfrm>
          <a:prstGeom prst="rect">
            <a:avLst/>
          </a:prstGeom>
        </p:spPr>
        <p:txBody>
          <a:bodyPr wrap="square">
            <a:spAutoFit/>
          </a:bodyPr>
          <a:lstStyle/>
          <a:p>
            <a:pPr algn="ctr"/>
            <a:r>
              <a:rPr lang="ar-SA" sz="4000" b="1" dirty="0" smtClean="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rPr>
              <a:t>يوم الجمعة </a:t>
            </a:r>
            <a:endParaRPr lang="ar-SA" sz="4000" b="1" dirty="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endParaRPr>
          </a:p>
        </p:txBody>
      </p:sp>
      <p:sp>
        <p:nvSpPr>
          <p:cNvPr id="6" name="مستطيل 5"/>
          <p:cNvSpPr/>
          <p:nvPr/>
        </p:nvSpPr>
        <p:spPr>
          <a:xfrm>
            <a:off x="2214546" y="2214554"/>
            <a:ext cx="5572164" cy="3539430"/>
          </a:xfrm>
          <a:prstGeom prst="rect">
            <a:avLst/>
          </a:prstGeom>
        </p:spPr>
        <p:txBody>
          <a:bodyPr wrap="square">
            <a:spAutoFit/>
          </a:bodyPr>
          <a:lstStyle/>
          <a:p>
            <a:pPr algn="ctr"/>
            <a:r>
              <a:rPr lang="en-US" sz="3200" b="1" dirty="0" smtClean="0">
                <a:effectLst>
                  <a:glow rad="63500">
                    <a:schemeClr val="accent2">
                      <a:satMod val="175000"/>
                      <a:alpha val="40000"/>
                    </a:schemeClr>
                  </a:glow>
                </a:effectLst>
                <a:latin typeface="Hacen Liner Screen Bd" pitchFamily="2" charset="-78"/>
                <a:cs typeface="Hacen Liner Screen Bd" pitchFamily="2" charset="-78"/>
              </a:rPr>
              <a:t>– 1147 – </a:t>
            </a:r>
            <a:r>
              <a:rPr lang="ar-SA" sz="3200" b="1" dirty="0" smtClean="0">
                <a:effectLst>
                  <a:glow rad="63500">
                    <a:schemeClr val="accent2">
                      <a:satMod val="175000"/>
                      <a:alpha val="40000"/>
                    </a:schemeClr>
                  </a:glow>
                </a:effectLst>
                <a:latin typeface="Hacen Liner Screen Bd" pitchFamily="2" charset="-78"/>
                <a:cs typeface="Hacen Liner Screen Bd" pitchFamily="2" charset="-78"/>
              </a:rPr>
              <a:t> عن أبي هريرة رَضِيَ اللَّهُ عَنهُ قال، </a:t>
            </a:r>
          </a:p>
          <a:p>
            <a:pPr algn="ctr"/>
            <a:r>
              <a:rPr lang="ar-SA" sz="3200" b="1" dirty="0" smtClean="0">
                <a:effectLst>
                  <a:glow rad="63500">
                    <a:schemeClr val="accent2">
                      <a:satMod val="175000"/>
                      <a:alpha val="40000"/>
                    </a:schemeClr>
                  </a:glow>
                </a:effectLst>
                <a:latin typeface="Hacen Liner Screen Bd" pitchFamily="2" charset="-78"/>
                <a:cs typeface="Hacen Liner Screen Bd" pitchFamily="2" charset="-78"/>
              </a:rPr>
              <a:t>قال رَسُول اللَّهِ صَلَّى اللَّهُ عَلَيهِ وَسَلَّم</a:t>
            </a:r>
            <a:r>
              <a:rPr lang="en-US" sz="3200" b="1" dirty="0" smtClean="0">
                <a:effectLst>
                  <a:glow rad="63500">
                    <a:schemeClr val="accent2">
                      <a:satMod val="175000"/>
                      <a:alpha val="40000"/>
                    </a:schemeClr>
                  </a:glow>
                </a:effectLst>
                <a:latin typeface="Hacen Liner Screen Bd" pitchFamily="2" charset="-78"/>
                <a:cs typeface="Hacen Liner Screen Bd" pitchFamily="2" charset="-78"/>
              </a:rPr>
              <a:t>:</a:t>
            </a:r>
          </a:p>
          <a:p>
            <a:pPr algn="ctr"/>
            <a:r>
              <a:rPr lang="ar-SA" sz="3200" b="1" dirty="0" smtClean="0">
                <a:effectLst>
                  <a:glow rad="101600">
                    <a:schemeClr val="accent3">
                      <a:satMod val="175000"/>
                      <a:alpha val="40000"/>
                    </a:schemeClr>
                  </a:glow>
                </a:effectLst>
                <a:latin typeface="Hacen Liner Screen Bd" pitchFamily="2" charset="-78"/>
                <a:cs typeface="Hacen Liner Screen Bd" pitchFamily="2" charset="-78"/>
              </a:rPr>
              <a:t>خير يوم طلعت عليه الشمس يوم الجمعة</a:t>
            </a:r>
            <a:r>
              <a:rPr lang="en-US" sz="3200" b="1" dirty="0" smtClean="0">
                <a:effectLst>
                  <a:glow rad="101600">
                    <a:schemeClr val="accent3">
                      <a:satMod val="175000"/>
                      <a:alpha val="40000"/>
                    </a:schemeClr>
                  </a:glow>
                </a:effectLst>
                <a:latin typeface="Hacen Liner Screen Bd" pitchFamily="2" charset="-78"/>
                <a:cs typeface="Hacen Liner Screen Bd" pitchFamily="2" charset="-78"/>
              </a:rPr>
              <a:t>: </a:t>
            </a:r>
            <a:r>
              <a:rPr lang="ar-SA" sz="3200" b="1" dirty="0" smtClean="0">
                <a:effectLst>
                  <a:glow rad="101600">
                    <a:schemeClr val="accent3">
                      <a:satMod val="175000"/>
                      <a:alpha val="40000"/>
                    </a:schemeClr>
                  </a:glow>
                </a:effectLst>
                <a:latin typeface="Hacen Liner Screen Bd" pitchFamily="2" charset="-78"/>
                <a:cs typeface="Hacen Liner Screen Bd" pitchFamily="2" charset="-78"/>
              </a:rPr>
              <a:t>فيه خلق آدم، وفيه أدخل الجنة، وفيه أخرج منها</a:t>
            </a:r>
            <a:endParaRPr lang="en-US" sz="3200" b="1" dirty="0" smtClean="0">
              <a:effectLst>
                <a:glow rad="101600">
                  <a:schemeClr val="accent3">
                    <a:satMod val="175000"/>
                    <a:alpha val="40000"/>
                  </a:schemeClr>
                </a:glow>
              </a:effectLst>
              <a:latin typeface="Hacen Liner Screen Bd" pitchFamily="2" charset="-78"/>
              <a:cs typeface="Hacen Liner Screen Bd" pitchFamily="2" charset="-78"/>
            </a:endParaRPr>
          </a:p>
          <a:p>
            <a:pPr algn="ctr"/>
            <a:r>
              <a:rPr lang="ar-SA" sz="3200" b="1" dirty="0" smtClean="0">
                <a:effectLst>
                  <a:glow rad="63500">
                    <a:schemeClr val="accent2">
                      <a:satMod val="175000"/>
                      <a:alpha val="40000"/>
                    </a:schemeClr>
                  </a:glow>
                </a:effectLst>
                <a:latin typeface="Hacen Liner Screen Bd" pitchFamily="2" charset="-78"/>
                <a:cs typeface="Hacen Liner Screen Bd" pitchFamily="2" charset="-78"/>
              </a:rPr>
              <a:t>رَوَاهُ مُسلِمٌ</a:t>
            </a:r>
            <a:endParaRPr lang="ar-SA" sz="3200" dirty="0">
              <a:effectLst>
                <a:glow rad="63500">
                  <a:schemeClr val="accent2">
                    <a:satMod val="175000"/>
                    <a:alpha val="40000"/>
                  </a:schemeClr>
                </a:glow>
              </a:effectLst>
              <a:latin typeface="Hacen Liner Screen Bd" pitchFamily="2" charset="-78"/>
              <a:cs typeface="Hacen Liner Screen Bd" pitchFamily="2" charset="-78"/>
            </a:endParaRPr>
          </a:p>
        </p:txBody>
      </p:sp>
    </p:spTree>
  </p:cSld>
  <p:clrMapOvr>
    <a:masterClrMapping/>
  </p:clrMapOvr>
  <p:transition spd="med" advClick="0" advTm="14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800"/>
                            </p:stCondLst>
                            <p:childTnLst>
                              <p:par>
                                <p:cTn id="12" presetID="35"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2000"/>
                                        <p:tgtEl>
                                          <p:spTgt spid="6"/>
                                        </p:tgtEl>
                                      </p:cBhvr>
                                    </p:animEffect>
                                    <p:anim calcmode="lin" valueType="num">
                                      <p:cBhvr>
                                        <p:cTn id="15" dur="2000" fill="hold"/>
                                        <p:tgtEl>
                                          <p:spTgt spid="6"/>
                                        </p:tgtEl>
                                        <p:attrNameLst>
                                          <p:attrName>style.rotation</p:attrName>
                                        </p:attrNameLst>
                                      </p:cBhvr>
                                      <p:tavLst>
                                        <p:tav tm="0">
                                          <p:val>
                                            <p:fltVal val="720"/>
                                          </p:val>
                                        </p:tav>
                                        <p:tav tm="100000">
                                          <p:val>
                                            <p:fltVal val="0"/>
                                          </p:val>
                                        </p:tav>
                                      </p:tavLst>
                                    </p:anim>
                                    <p:anim calcmode="lin" valueType="num">
                                      <p:cBhvr>
                                        <p:cTn id="16" dur="2000" fill="hold"/>
                                        <p:tgtEl>
                                          <p:spTgt spid="6"/>
                                        </p:tgtEl>
                                        <p:attrNameLst>
                                          <p:attrName>ppt_h</p:attrName>
                                        </p:attrNameLst>
                                      </p:cBhvr>
                                      <p:tavLst>
                                        <p:tav tm="0">
                                          <p:val>
                                            <p:fltVal val="0"/>
                                          </p:val>
                                        </p:tav>
                                        <p:tav tm="100000">
                                          <p:val>
                                            <p:strVal val="#ppt_h"/>
                                          </p:val>
                                        </p:tav>
                                      </p:tavLst>
                                    </p:anim>
                                    <p:anim calcmode="lin" valueType="num">
                                      <p:cBhvr>
                                        <p:cTn id="17" dur="20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خ.jpg"/>
          <p:cNvPicPr>
            <a:picLocks noChangeAspect="1"/>
          </p:cNvPicPr>
          <p:nvPr/>
        </p:nvPicPr>
        <p:blipFill>
          <a:blip r:embed="rId2" cstate="print"/>
          <a:stretch>
            <a:fillRect/>
          </a:stretch>
        </p:blipFill>
        <p:spPr>
          <a:xfrm>
            <a:off x="0" y="0"/>
            <a:ext cx="9144000" cy="6858000"/>
          </a:xfrm>
          <a:prstGeom prst="rect">
            <a:avLst/>
          </a:prstGeom>
        </p:spPr>
      </p:pic>
      <p:sp>
        <p:nvSpPr>
          <p:cNvPr id="5" name="مستطيل 4"/>
          <p:cNvSpPr/>
          <p:nvPr/>
        </p:nvSpPr>
        <p:spPr>
          <a:xfrm>
            <a:off x="2643174" y="285728"/>
            <a:ext cx="4000528" cy="707886"/>
          </a:xfrm>
          <a:prstGeom prst="rect">
            <a:avLst/>
          </a:prstGeom>
        </p:spPr>
        <p:txBody>
          <a:bodyPr wrap="square">
            <a:spAutoFit/>
          </a:bodyPr>
          <a:lstStyle/>
          <a:p>
            <a:pPr algn="ctr"/>
            <a:r>
              <a:rPr lang="ar-SA" sz="4000" b="1" dirty="0" smtClean="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rPr>
              <a:t>يوم الجمعة </a:t>
            </a:r>
            <a:endParaRPr lang="ar-SA" sz="4000" b="1" dirty="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endParaRPr>
          </a:p>
        </p:txBody>
      </p:sp>
      <p:sp>
        <p:nvSpPr>
          <p:cNvPr id="6" name="مستطيل 5"/>
          <p:cNvSpPr/>
          <p:nvPr/>
        </p:nvSpPr>
        <p:spPr>
          <a:xfrm>
            <a:off x="2071670" y="2071678"/>
            <a:ext cx="5715040" cy="3539430"/>
          </a:xfrm>
          <a:prstGeom prst="rect">
            <a:avLst/>
          </a:prstGeom>
        </p:spPr>
        <p:txBody>
          <a:bodyPr wrap="square">
            <a:spAutoFit/>
          </a:bodyPr>
          <a:lstStyle/>
          <a:p>
            <a:pPr algn="ctr"/>
            <a:r>
              <a:rPr lang="en-US" sz="3200" b="1" dirty="0" smtClean="0">
                <a:solidFill>
                  <a:schemeClr val="tx1">
                    <a:lumMod val="95000"/>
                    <a:lumOff val="5000"/>
                  </a:schemeClr>
                </a:solidFill>
                <a:effectLst>
                  <a:glow rad="63500">
                    <a:schemeClr val="accent2">
                      <a:satMod val="175000"/>
                      <a:alpha val="40000"/>
                    </a:schemeClr>
                  </a:glow>
                </a:effectLst>
                <a:latin typeface="Hacen Liner Screen Bd" pitchFamily="2" charset="-78"/>
                <a:cs typeface="Hacen Liner Screen Bd" pitchFamily="2" charset="-78"/>
              </a:rPr>
              <a:t> - 1148 - </a:t>
            </a:r>
            <a:r>
              <a:rPr lang="ar-SA" sz="3200" b="1" dirty="0" smtClean="0">
                <a:solidFill>
                  <a:schemeClr val="tx1">
                    <a:lumMod val="95000"/>
                    <a:lumOff val="5000"/>
                  </a:schemeClr>
                </a:solidFill>
                <a:effectLst>
                  <a:glow rad="63500">
                    <a:schemeClr val="accent2">
                      <a:satMod val="175000"/>
                      <a:alpha val="40000"/>
                    </a:schemeClr>
                  </a:glow>
                </a:effectLst>
                <a:latin typeface="Hacen Liner Screen Bd" pitchFamily="2" charset="-78"/>
                <a:cs typeface="Hacen Liner Screen Bd" pitchFamily="2" charset="-78"/>
              </a:rPr>
              <a:t>وعنه رَضِيَ اللَّهُ عَنهُ قال،</a:t>
            </a:r>
          </a:p>
          <a:p>
            <a:pPr algn="ctr"/>
            <a:r>
              <a:rPr lang="ar-SA" sz="3200" b="1" dirty="0" smtClean="0">
                <a:solidFill>
                  <a:schemeClr val="tx1">
                    <a:lumMod val="95000"/>
                    <a:lumOff val="5000"/>
                  </a:schemeClr>
                </a:solidFill>
                <a:effectLst>
                  <a:glow rad="63500">
                    <a:schemeClr val="accent2">
                      <a:satMod val="175000"/>
                      <a:alpha val="40000"/>
                    </a:schemeClr>
                  </a:glow>
                </a:effectLst>
                <a:latin typeface="Hacen Liner Screen Bd" pitchFamily="2" charset="-78"/>
                <a:cs typeface="Hacen Liner Screen Bd" pitchFamily="2" charset="-78"/>
              </a:rPr>
              <a:t> قال رَسُول اللَّهِ صَلَّى اللَّهُ عَلَيهِ وَسَلَّم</a:t>
            </a:r>
            <a:endParaRPr lang="en-US" sz="3200" b="1" dirty="0" smtClean="0">
              <a:solidFill>
                <a:schemeClr val="tx1">
                  <a:lumMod val="95000"/>
                  <a:lumOff val="5000"/>
                </a:schemeClr>
              </a:solidFill>
              <a:effectLst>
                <a:glow rad="63500">
                  <a:schemeClr val="accent2">
                    <a:satMod val="175000"/>
                    <a:alpha val="40000"/>
                  </a:schemeClr>
                </a:glow>
              </a:effectLst>
              <a:latin typeface="Hacen Liner Screen Bd" pitchFamily="2" charset="-78"/>
              <a:cs typeface="Hacen Liner Screen Bd" pitchFamily="2" charset="-78"/>
            </a:endParaRPr>
          </a:p>
          <a:p>
            <a:pPr algn="ctr"/>
            <a:r>
              <a:rPr lang="en-US" sz="3200" b="1" dirty="0" smtClean="0">
                <a:solidFill>
                  <a:schemeClr val="tx1">
                    <a:lumMod val="95000"/>
                    <a:lumOff val="5000"/>
                  </a:schemeClr>
                </a:solidFill>
                <a:effectLst>
                  <a:glow rad="63500">
                    <a:schemeClr val="accent2">
                      <a:satMod val="175000"/>
                      <a:alpha val="40000"/>
                    </a:schemeClr>
                  </a:glow>
                </a:effectLst>
                <a:latin typeface="Hacen Liner Screen Bd" pitchFamily="2" charset="-78"/>
                <a:cs typeface="Hacen Liner Screen Bd" pitchFamily="2" charset="-78"/>
              </a:rPr>
              <a:t>: </a:t>
            </a:r>
            <a:r>
              <a:rPr lang="ar-SA" sz="3200" b="1" dirty="0" smtClean="0">
                <a:solidFill>
                  <a:schemeClr val="tx1">
                    <a:lumMod val="95000"/>
                    <a:lumOff val="5000"/>
                  </a:schemeClr>
                </a:solidFill>
                <a:effectLst>
                  <a:glow rad="63500">
                    <a:schemeClr val="accent3">
                      <a:satMod val="175000"/>
                      <a:alpha val="40000"/>
                    </a:schemeClr>
                  </a:glow>
                </a:effectLst>
                <a:latin typeface="Hacen Liner Screen Bd" pitchFamily="2" charset="-78"/>
                <a:cs typeface="Hacen Liner Screen Bd" pitchFamily="2" charset="-78"/>
              </a:rPr>
              <a:t>من توضأ فأحسن الوضوء، ثم أتى الجمعة فاستمع وأنصت، غفر له ما بينه وبين الجمعة وزيادة ثلاثة أيام، ومن مس الحصى فقد لغا</a:t>
            </a:r>
          </a:p>
          <a:p>
            <a:pPr algn="ctr"/>
            <a:r>
              <a:rPr lang="en-US" sz="3200" b="1" dirty="0" smtClean="0">
                <a:solidFill>
                  <a:schemeClr val="tx1">
                    <a:lumMod val="95000"/>
                    <a:lumOff val="5000"/>
                  </a:schemeClr>
                </a:solidFill>
                <a:effectLst>
                  <a:glow rad="63500">
                    <a:schemeClr val="accent2">
                      <a:satMod val="175000"/>
                      <a:alpha val="40000"/>
                    </a:schemeClr>
                  </a:glow>
                </a:effectLst>
                <a:latin typeface="Hacen Liner Screen Bd" pitchFamily="2" charset="-78"/>
                <a:cs typeface="Hacen Liner Screen Bd" pitchFamily="2" charset="-78"/>
              </a:rPr>
              <a:t> </a:t>
            </a:r>
            <a:r>
              <a:rPr lang="ar-SA" sz="3200" b="1" dirty="0" smtClean="0">
                <a:solidFill>
                  <a:schemeClr val="tx1">
                    <a:lumMod val="95000"/>
                    <a:lumOff val="5000"/>
                  </a:schemeClr>
                </a:solidFill>
                <a:effectLst>
                  <a:glow rad="63500">
                    <a:schemeClr val="accent2">
                      <a:satMod val="175000"/>
                      <a:alpha val="40000"/>
                    </a:schemeClr>
                  </a:glow>
                </a:effectLst>
                <a:latin typeface="Hacen Liner Screen Bd" pitchFamily="2" charset="-78"/>
                <a:cs typeface="Hacen Liner Screen Bd" pitchFamily="2" charset="-78"/>
              </a:rPr>
              <a:t>رَوَاهُ مُسلِمٌ</a:t>
            </a:r>
            <a:r>
              <a:rPr lang="en-US" b="1" dirty="0" smtClean="0">
                <a:solidFill>
                  <a:schemeClr val="tx1">
                    <a:lumMod val="95000"/>
                    <a:lumOff val="5000"/>
                  </a:schemeClr>
                </a:solidFill>
                <a:effectLst>
                  <a:glow rad="63500">
                    <a:schemeClr val="accent2">
                      <a:satMod val="175000"/>
                      <a:alpha val="40000"/>
                    </a:schemeClr>
                  </a:glow>
                </a:effectLst>
              </a:rPr>
              <a:t>.</a:t>
            </a:r>
            <a:endParaRPr lang="ar-SA" dirty="0">
              <a:solidFill>
                <a:schemeClr val="tx1">
                  <a:lumMod val="95000"/>
                  <a:lumOff val="5000"/>
                </a:schemeClr>
              </a:solidFill>
              <a:effectLst>
                <a:glow rad="63500">
                  <a:schemeClr val="accent2">
                    <a:satMod val="175000"/>
                    <a:alpha val="40000"/>
                  </a:schemeClr>
                </a:glow>
              </a:effectLst>
            </a:endParaRPr>
          </a:p>
        </p:txBody>
      </p:sp>
    </p:spTree>
  </p:cSld>
  <p:clrMapOvr>
    <a:masterClrMapping/>
  </p:clrMapOvr>
  <p:transition spd="med" advClick="0" advTm="14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800"/>
                            </p:stCondLst>
                            <p:childTnLst>
                              <p:par>
                                <p:cTn id="12" presetID="19" presetClass="entr" presetSubtype="5"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2000" fill="hold"/>
                                        <p:tgtEl>
                                          <p:spTgt spid="6"/>
                                        </p:tgtEl>
                                        <p:attrNameLst>
                                          <p:attrName>ppt_w</p:attrName>
                                        </p:attrNameLst>
                                      </p:cBhvr>
                                      <p:tavLst>
                                        <p:tav tm="0">
                                          <p:val>
                                            <p:strVal val="#ppt_w"/>
                                          </p:val>
                                        </p:tav>
                                        <p:tav tm="100000">
                                          <p:val>
                                            <p:strVal val="#ppt_w"/>
                                          </p:val>
                                        </p:tav>
                                      </p:tavLst>
                                    </p:anim>
                                    <p:anim calcmode="lin" valueType="num">
                                      <p:cBhvr>
                                        <p:cTn id="15" dur="2000" fill="hold"/>
                                        <p:tgtEl>
                                          <p:spTgt spid="6"/>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خ.jpg"/>
          <p:cNvPicPr>
            <a:picLocks noChangeAspect="1"/>
          </p:cNvPicPr>
          <p:nvPr/>
        </p:nvPicPr>
        <p:blipFill>
          <a:blip r:embed="rId2" cstate="print"/>
          <a:stretch>
            <a:fillRect/>
          </a:stretch>
        </p:blipFill>
        <p:spPr>
          <a:xfrm>
            <a:off x="0" y="0"/>
            <a:ext cx="9144000" cy="6858000"/>
          </a:xfrm>
          <a:prstGeom prst="rect">
            <a:avLst/>
          </a:prstGeom>
        </p:spPr>
      </p:pic>
      <p:sp>
        <p:nvSpPr>
          <p:cNvPr id="5" name="مستطيل 4"/>
          <p:cNvSpPr/>
          <p:nvPr/>
        </p:nvSpPr>
        <p:spPr>
          <a:xfrm>
            <a:off x="2643174" y="285728"/>
            <a:ext cx="4000528" cy="707886"/>
          </a:xfrm>
          <a:prstGeom prst="rect">
            <a:avLst/>
          </a:prstGeom>
        </p:spPr>
        <p:txBody>
          <a:bodyPr wrap="square">
            <a:spAutoFit/>
          </a:bodyPr>
          <a:lstStyle/>
          <a:p>
            <a:pPr algn="ctr"/>
            <a:r>
              <a:rPr lang="ar-SA" sz="4000" b="1" dirty="0" smtClean="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rPr>
              <a:t>يوم الجمعة </a:t>
            </a:r>
            <a:endParaRPr lang="ar-SA" sz="4000" b="1" dirty="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endParaRPr>
          </a:p>
        </p:txBody>
      </p:sp>
      <p:sp>
        <p:nvSpPr>
          <p:cNvPr id="6" name="مستطيل 5"/>
          <p:cNvSpPr/>
          <p:nvPr/>
        </p:nvSpPr>
        <p:spPr>
          <a:xfrm>
            <a:off x="2000232" y="2143116"/>
            <a:ext cx="5715024" cy="3046988"/>
          </a:xfrm>
          <a:prstGeom prst="rect">
            <a:avLst/>
          </a:prstGeom>
        </p:spPr>
        <p:txBody>
          <a:bodyPr wrap="square">
            <a:spAutoFit/>
          </a:bodyPr>
          <a:lstStyle/>
          <a:p>
            <a:pPr algn="ctr"/>
            <a:r>
              <a:rPr lang="en-US" sz="3200" b="1" dirty="0" smtClean="0">
                <a:effectLst>
                  <a:glow rad="63500">
                    <a:schemeClr val="accent1">
                      <a:satMod val="175000"/>
                      <a:alpha val="40000"/>
                    </a:schemeClr>
                  </a:glow>
                </a:effectLst>
                <a:latin typeface="Hacen Liner Screen Bd" pitchFamily="2" charset="-78"/>
                <a:cs typeface="Hacen Liner Screen Bd" pitchFamily="2" charset="-78"/>
              </a:rPr>
              <a:t> - 1149 - </a:t>
            </a:r>
            <a:r>
              <a:rPr lang="ar-SA" sz="3200" b="1" dirty="0" smtClean="0">
                <a:effectLst>
                  <a:glow rad="63500">
                    <a:schemeClr val="accent1">
                      <a:satMod val="175000"/>
                      <a:alpha val="40000"/>
                    </a:schemeClr>
                  </a:glow>
                </a:effectLst>
                <a:latin typeface="Hacen Liner Screen Bd" pitchFamily="2" charset="-78"/>
                <a:cs typeface="Hacen Liner Screen Bd" pitchFamily="2" charset="-78"/>
              </a:rPr>
              <a:t>وعنه رَضِيَ اللَّهُ عَنهُ </a:t>
            </a:r>
          </a:p>
          <a:p>
            <a:pPr algn="ctr"/>
            <a:r>
              <a:rPr lang="ar-SA" sz="3200" b="1" dirty="0" smtClean="0">
                <a:effectLst>
                  <a:glow rad="63500">
                    <a:schemeClr val="accent1">
                      <a:satMod val="175000"/>
                      <a:alpha val="40000"/>
                    </a:schemeClr>
                  </a:glow>
                </a:effectLst>
                <a:latin typeface="Hacen Liner Screen Bd" pitchFamily="2" charset="-78"/>
                <a:cs typeface="Hacen Liner Screen Bd" pitchFamily="2" charset="-78"/>
              </a:rPr>
              <a:t>عن النبي صَلَّى اللَّهُ عَلَيهِ وَسَلَّم قال</a:t>
            </a:r>
            <a:endParaRPr lang="en-US" sz="3200" b="1" dirty="0" smtClean="0">
              <a:effectLst>
                <a:glow rad="63500">
                  <a:schemeClr val="accent1">
                    <a:satMod val="175000"/>
                    <a:alpha val="40000"/>
                  </a:schemeClr>
                </a:glow>
              </a:effectLst>
              <a:latin typeface="Hacen Liner Screen Bd" pitchFamily="2" charset="-78"/>
              <a:cs typeface="Hacen Liner Screen Bd" pitchFamily="2" charset="-78"/>
            </a:endParaRPr>
          </a:p>
          <a:p>
            <a:pPr algn="ctr"/>
            <a:r>
              <a:rPr lang="en-US" sz="3200" b="1" dirty="0" smtClean="0">
                <a:effectLst>
                  <a:glow rad="63500">
                    <a:schemeClr val="accent1">
                      <a:satMod val="175000"/>
                      <a:alpha val="40000"/>
                    </a:schemeClr>
                  </a:glow>
                </a:effectLst>
                <a:latin typeface="Hacen Liner Screen Bd" pitchFamily="2" charset="-78"/>
                <a:cs typeface="Hacen Liner Screen Bd" pitchFamily="2" charset="-78"/>
              </a:rPr>
              <a:t>: </a:t>
            </a:r>
            <a:r>
              <a:rPr lang="ar-SA" sz="3200" b="1" dirty="0" smtClean="0">
                <a:effectLst>
                  <a:glow rad="63500">
                    <a:srgbClr val="FFFF00">
                      <a:alpha val="40000"/>
                    </a:srgbClr>
                  </a:glow>
                </a:effectLst>
                <a:latin typeface="Hacen Liner Screen Bd" pitchFamily="2" charset="-78"/>
                <a:cs typeface="Hacen Liner Screen Bd" pitchFamily="2" charset="-78"/>
              </a:rPr>
              <a:t>الصلوات الخمس، والجمعة إلى الجمعة، ورمضان إلى رمضان، مكفرات ما بينهن إذا اجتنبت الكبائر</a:t>
            </a:r>
            <a:r>
              <a:rPr lang="en-US" sz="3200" b="1" dirty="0" smtClean="0">
                <a:effectLst>
                  <a:glow rad="63500">
                    <a:srgbClr val="FFFF00">
                      <a:alpha val="40000"/>
                    </a:srgbClr>
                  </a:glow>
                </a:effectLst>
                <a:latin typeface="Hacen Liner Screen Bd" pitchFamily="2" charset="-78"/>
                <a:cs typeface="Hacen Liner Screen Bd" pitchFamily="2" charset="-78"/>
              </a:rPr>
              <a:t> </a:t>
            </a:r>
          </a:p>
          <a:p>
            <a:pPr algn="ctr"/>
            <a:r>
              <a:rPr lang="ar-SA" sz="3200" b="1" dirty="0" smtClean="0">
                <a:effectLst>
                  <a:glow rad="63500">
                    <a:schemeClr val="accent1">
                      <a:satMod val="175000"/>
                      <a:alpha val="40000"/>
                    </a:schemeClr>
                  </a:glow>
                </a:effectLst>
                <a:latin typeface="Hacen Liner Screen Bd" pitchFamily="2" charset="-78"/>
                <a:cs typeface="Hacen Liner Screen Bd" pitchFamily="2" charset="-78"/>
              </a:rPr>
              <a:t>رَوَاهُ مُسلِمٌ</a:t>
            </a:r>
            <a:r>
              <a:rPr lang="en-US" sz="3200" b="1" dirty="0" smtClean="0">
                <a:effectLst>
                  <a:glow rad="63500">
                    <a:schemeClr val="accent1">
                      <a:satMod val="175000"/>
                      <a:alpha val="40000"/>
                    </a:schemeClr>
                  </a:glow>
                </a:effectLst>
                <a:latin typeface="Hacen Liner Screen Bd" pitchFamily="2" charset="-78"/>
                <a:cs typeface="Hacen Liner Screen Bd" pitchFamily="2" charset="-78"/>
              </a:rPr>
              <a:t>.</a:t>
            </a:r>
            <a:endParaRPr lang="ar-SA" sz="3200" dirty="0">
              <a:effectLst>
                <a:glow rad="63500">
                  <a:schemeClr val="accent1">
                    <a:satMod val="175000"/>
                    <a:alpha val="40000"/>
                  </a:schemeClr>
                </a:glow>
              </a:effectLst>
              <a:latin typeface="Hacen Liner Screen Bd" pitchFamily="2" charset="-78"/>
              <a:cs typeface="Hacen Liner Screen Bd" pitchFamily="2" charset="-78"/>
            </a:endParaRPr>
          </a:p>
        </p:txBody>
      </p:sp>
    </p:spTree>
  </p:cSld>
  <p:clrMapOvr>
    <a:masterClrMapping/>
  </p:clrMapOvr>
  <p:transition spd="med" advClick="0" advTm="14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800"/>
                            </p:stCondLst>
                            <p:childTnLst>
                              <p:par>
                                <p:cTn id="12" presetID="55"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2000" fill="hold"/>
                                        <p:tgtEl>
                                          <p:spTgt spid="6"/>
                                        </p:tgtEl>
                                        <p:attrNameLst>
                                          <p:attrName>ppt_w</p:attrName>
                                        </p:attrNameLst>
                                      </p:cBhvr>
                                      <p:tavLst>
                                        <p:tav tm="0">
                                          <p:val>
                                            <p:strVal val="#ppt_w*0.70"/>
                                          </p:val>
                                        </p:tav>
                                        <p:tav tm="100000">
                                          <p:val>
                                            <p:strVal val="#ppt_w"/>
                                          </p:val>
                                        </p:tav>
                                      </p:tavLst>
                                    </p:anim>
                                    <p:anim calcmode="lin" valueType="num">
                                      <p:cBhvr>
                                        <p:cTn id="15" dur="2000" fill="hold"/>
                                        <p:tgtEl>
                                          <p:spTgt spid="6"/>
                                        </p:tgtEl>
                                        <p:attrNameLst>
                                          <p:attrName>ppt_h</p:attrName>
                                        </p:attrNameLst>
                                      </p:cBhvr>
                                      <p:tavLst>
                                        <p:tav tm="0">
                                          <p:val>
                                            <p:strVal val="#ppt_h"/>
                                          </p:val>
                                        </p:tav>
                                        <p:tav tm="100000">
                                          <p:val>
                                            <p:strVal val="#ppt_h"/>
                                          </p:val>
                                        </p:tav>
                                      </p:tavLst>
                                    </p:anim>
                                    <p:animEffect transition="in" filter="fade">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خ.jpg"/>
          <p:cNvPicPr>
            <a:picLocks noChangeAspect="1"/>
          </p:cNvPicPr>
          <p:nvPr/>
        </p:nvPicPr>
        <p:blipFill>
          <a:blip r:embed="rId2" cstate="print"/>
          <a:stretch>
            <a:fillRect/>
          </a:stretch>
        </p:blipFill>
        <p:spPr>
          <a:xfrm>
            <a:off x="0" y="0"/>
            <a:ext cx="9144000" cy="6858000"/>
          </a:xfrm>
          <a:prstGeom prst="rect">
            <a:avLst/>
          </a:prstGeom>
        </p:spPr>
      </p:pic>
      <p:sp>
        <p:nvSpPr>
          <p:cNvPr id="5" name="مستطيل 4"/>
          <p:cNvSpPr/>
          <p:nvPr/>
        </p:nvSpPr>
        <p:spPr>
          <a:xfrm>
            <a:off x="2643174" y="285728"/>
            <a:ext cx="4000528" cy="707886"/>
          </a:xfrm>
          <a:prstGeom prst="rect">
            <a:avLst/>
          </a:prstGeom>
        </p:spPr>
        <p:txBody>
          <a:bodyPr wrap="square">
            <a:spAutoFit/>
          </a:bodyPr>
          <a:lstStyle/>
          <a:p>
            <a:pPr algn="ctr"/>
            <a:r>
              <a:rPr lang="ar-SA" sz="4000" b="1" dirty="0" smtClean="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rPr>
              <a:t>يوم الجمعة </a:t>
            </a:r>
            <a:endParaRPr lang="ar-SA" sz="4000" b="1" dirty="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endParaRPr>
          </a:p>
        </p:txBody>
      </p:sp>
      <p:sp>
        <p:nvSpPr>
          <p:cNvPr id="7169" name="Rectangle 1"/>
          <p:cNvSpPr>
            <a:spLocks noChangeArrowheads="1"/>
          </p:cNvSpPr>
          <p:nvPr/>
        </p:nvSpPr>
        <p:spPr bwMode="auto">
          <a:xfrm>
            <a:off x="2428860" y="2071678"/>
            <a:ext cx="4439166"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en-US" sz="3200" b="1" dirty="0" smtClean="0">
                <a:solidFill>
                  <a:srgbClr val="C00000"/>
                </a:solidFill>
                <a:effectLst>
                  <a:glow rad="101600">
                    <a:srgbClr val="FFFF00">
                      <a:alpha val="60000"/>
                    </a:srgbClr>
                  </a:glow>
                </a:effectLst>
              </a:rPr>
              <a:t> - 1150 - </a:t>
            </a:r>
            <a:r>
              <a:rPr lang="ar-SA" sz="3200" b="1" dirty="0" smtClean="0">
                <a:solidFill>
                  <a:srgbClr val="C00000"/>
                </a:solidFill>
                <a:effectLst>
                  <a:glow rad="101600">
                    <a:srgbClr val="FFFF00">
                      <a:alpha val="60000"/>
                    </a:srgbClr>
                  </a:glow>
                </a:effectLst>
              </a:rPr>
              <a:t>وعن ابن عمر رَضِيَ اللَّهُ عَنهُما أنهما سمعا </a:t>
            </a:r>
          </a:p>
          <a:p>
            <a:pPr algn="ctr" fontAlgn="base">
              <a:spcBef>
                <a:spcPct val="0"/>
              </a:spcBef>
              <a:spcAft>
                <a:spcPct val="0"/>
              </a:spcAft>
            </a:pPr>
            <a:r>
              <a:rPr lang="ar-SA" sz="3200" b="1" dirty="0" smtClean="0">
                <a:solidFill>
                  <a:srgbClr val="C00000"/>
                </a:solidFill>
                <a:effectLst>
                  <a:glow rad="101600">
                    <a:srgbClr val="FFFF00">
                      <a:alpha val="60000"/>
                    </a:srgbClr>
                  </a:glow>
                </a:effectLst>
              </a:rPr>
              <a:t>رَسُول اللَّهِ صَلَّى اللَّهُ عَلَيهِ وَسَلَّم يقول على أعواد منبره</a:t>
            </a:r>
          </a:p>
          <a:p>
            <a:pPr algn="ctr" fontAlgn="base">
              <a:spcBef>
                <a:spcPct val="0"/>
              </a:spcBef>
              <a:spcAft>
                <a:spcPct val="0"/>
              </a:spcAft>
            </a:pPr>
            <a:r>
              <a:rPr lang="ar-SA" sz="3200" b="1" dirty="0" smtClean="0">
                <a:solidFill>
                  <a:srgbClr val="C00000"/>
                </a:solidFill>
                <a:effectLst>
                  <a:glow rad="101600">
                    <a:srgbClr val="FFFF00">
                      <a:alpha val="60000"/>
                    </a:srgbClr>
                  </a:glow>
                </a:effectLst>
              </a:rPr>
              <a:t>لينتهين أقوام عن ودعهم </a:t>
            </a:r>
            <a:r>
              <a:rPr lang="ar-SA" sz="3200" b="1" dirty="0" err="1" smtClean="0">
                <a:solidFill>
                  <a:srgbClr val="C00000"/>
                </a:solidFill>
                <a:effectLst>
                  <a:glow rad="101600">
                    <a:srgbClr val="FFFF00">
                      <a:alpha val="60000"/>
                    </a:srgbClr>
                  </a:glow>
                </a:effectLst>
              </a:rPr>
              <a:t>الجمعات</a:t>
            </a:r>
            <a:r>
              <a:rPr lang="ar-SA" sz="3200" b="1" dirty="0" smtClean="0">
                <a:solidFill>
                  <a:srgbClr val="C00000"/>
                </a:solidFill>
                <a:effectLst>
                  <a:glow rad="101600">
                    <a:srgbClr val="FFFF00">
                      <a:alpha val="60000"/>
                    </a:srgbClr>
                  </a:glow>
                </a:effectLst>
              </a:rPr>
              <a:t> أو ليختمن اللَّه على قلوبهم ثم </a:t>
            </a:r>
            <a:r>
              <a:rPr lang="ar-SA" sz="3200" b="1" dirty="0" err="1" smtClean="0">
                <a:solidFill>
                  <a:srgbClr val="C00000"/>
                </a:solidFill>
                <a:effectLst>
                  <a:glow rad="101600">
                    <a:srgbClr val="FFFF00">
                      <a:alpha val="60000"/>
                    </a:srgbClr>
                  </a:glow>
                </a:effectLst>
              </a:rPr>
              <a:t>ليكونن</a:t>
            </a:r>
            <a:r>
              <a:rPr lang="ar-SA" sz="3200" b="1" dirty="0" smtClean="0">
                <a:solidFill>
                  <a:srgbClr val="C00000"/>
                </a:solidFill>
                <a:effectLst>
                  <a:glow rad="101600">
                    <a:srgbClr val="FFFF00">
                      <a:alpha val="60000"/>
                    </a:srgbClr>
                  </a:glow>
                </a:effectLst>
              </a:rPr>
              <a:t> من الغافلين</a:t>
            </a:r>
            <a:endParaRPr lang="en-US" sz="3200" b="1" dirty="0" smtClean="0">
              <a:solidFill>
                <a:srgbClr val="C00000"/>
              </a:solidFill>
              <a:effectLst>
                <a:glow rad="101600">
                  <a:srgbClr val="FFFF00">
                    <a:alpha val="60000"/>
                  </a:srgbClr>
                </a:glow>
              </a:effectLst>
            </a:endParaRPr>
          </a:p>
          <a:p>
            <a:pPr algn="ctr" fontAlgn="base">
              <a:spcBef>
                <a:spcPct val="0"/>
              </a:spcBef>
              <a:spcAft>
                <a:spcPct val="0"/>
              </a:spcAft>
            </a:pPr>
            <a:r>
              <a:rPr lang="en-US" sz="3200" b="1" dirty="0" smtClean="0">
                <a:solidFill>
                  <a:srgbClr val="C00000"/>
                </a:solidFill>
                <a:effectLst>
                  <a:glow rad="101600">
                    <a:srgbClr val="FFFF00">
                      <a:alpha val="60000"/>
                    </a:srgbClr>
                  </a:glow>
                </a:effectLst>
              </a:rPr>
              <a:t> </a:t>
            </a:r>
            <a:r>
              <a:rPr lang="ar-SA" sz="3200" b="1" dirty="0" smtClean="0">
                <a:solidFill>
                  <a:srgbClr val="C00000"/>
                </a:solidFill>
                <a:effectLst>
                  <a:glow rad="101600">
                    <a:srgbClr val="FFFF00">
                      <a:alpha val="60000"/>
                    </a:srgbClr>
                  </a:glow>
                </a:effectLst>
              </a:rPr>
              <a:t>رَوَاهُ مُسلِمٌ</a:t>
            </a:r>
            <a:r>
              <a:rPr lang="en-US" sz="3200" b="1" dirty="0" smtClean="0">
                <a:solidFill>
                  <a:srgbClr val="C00000"/>
                </a:solidFill>
                <a:effectLst>
                  <a:glow rad="101600">
                    <a:srgbClr val="FFFF00">
                      <a:alpha val="60000"/>
                    </a:srgbClr>
                  </a:glow>
                </a:effectLst>
              </a:rPr>
              <a:t>.</a:t>
            </a:r>
            <a:endParaRPr lang="en-US" sz="3200" dirty="0" smtClean="0">
              <a:solidFill>
                <a:srgbClr val="C00000"/>
              </a:solidFill>
              <a:effectLst>
                <a:glow rad="101600">
                  <a:srgbClr val="FFFF00">
                    <a:alpha val="60000"/>
                  </a:srgbClr>
                </a:glow>
              </a:effectLst>
            </a:endParaRPr>
          </a:p>
        </p:txBody>
      </p:sp>
    </p:spTree>
  </p:cSld>
  <p:clrMapOvr>
    <a:masterClrMapping/>
  </p:clrMapOvr>
  <p:transition spd="med" advClick="0" advTm="14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800"/>
                            </p:stCondLst>
                            <p:childTnLst>
                              <p:par>
                                <p:cTn id="12" presetID="54" presetClass="entr" presetSubtype="0" accel="100000" fill="hold" grpId="0" nodeType="afterEffect">
                                  <p:stCondLst>
                                    <p:cond delay="0"/>
                                  </p:stCondLst>
                                  <p:childTnLst>
                                    <p:set>
                                      <p:cBhvr>
                                        <p:cTn id="13" dur="1" fill="hold">
                                          <p:stCondLst>
                                            <p:cond delay="0"/>
                                          </p:stCondLst>
                                        </p:cTn>
                                        <p:tgtEl>
                                          <p:spTgt spid="7169"/>
                                        </p:tgtEl>
                                        <p:attrNameLst>
                                          <p:attrName>style.visibility</p:attrName>
                                        </p:attrNameLst>
                                      </p:cBhvr>
                                      <p:to>
                                        <p:strVal val="visible"/>
                                      </p:to>
                                    </p:set>
                                    <p:anim calcmode="lin" valueType="num">
                                      <p:cBhvr>
                                        <p:cTn id="14" dur="2000" fill="hold"/>
                                        <p:tgtEl>
                                          <p:spTgt spid="7169"/>
                                        </p:tgtEl>
                                        <p:attrNameLst>
                                          <p:attrName>ppt_w</p:attrName>
                                        </p:attrNameLst>
                                      </p:cBhvr>
                                      <p:tavLst>
                                        <p:tav tm="0">
                                          <p:val>
                                            <p:strVal val="#ppt_w*0.05"/>
                                          </p:val>
                                        </p:tav>
                                        <p:tav tm="100000">
                                          <p:val>
                                            <p:strVal val="#ppt_w"/>
                                          </p:val>
                                        </p:tav>
                                      </p:tavLst>
                                    </p:anim>
                                    <p:anim calcmode="lin" valueType="num">
                                      <p:cBhvr>
                                        <p:cTn id="15" dur="2000" fill="hold"/>
                                        <p:tgtEl>
                                          <p:spTgt spid="7169"/>
                                        </p:tgtEl>
                                        <p:attrNameLst>
                                          <p:attrName>ppt_h</p:attrName>
                                        </p:attrNameLst>
                                      </p:cBhvr>
                                      <p:tavLst>
                                        <p:tav tm="0">
                                          <p:val>
                                            <p:strVal val="#ppt_h"/>
                                          </p:val>
                                        </p:tav>
                                        <p:tav tm="100000">
                                          <p:val>
                                            <p:strVal val="#ppt_h"/>
                                          </p:val>
                                        </p:tav>
                                      </p:tavLst>
                                    </p:anim>
                                    <p:anim calcmode="lin" valueType="num">
                                      <p:cBhvr>
                                        <p:cTn id="16" dur="2000" fill="hold"/>
                                        <p:tgtEl>
                                          <p:spTgt spid="7169"/>
                                        </p:tgtEl>
                                        <p:attrNameLst>
                                          <p:attrName>ppt_x</p:attrName>
                                        </p:attrNameLst>
                                      </p:cBhvr>
                                      <p:tavLst>
                                        <p:tav tm="0">
                                          <p:val>
                                            <p:strVal val="#ppt_x-.2"/>
                                          </p:val>
                                        </p:tav>
                                        <p:tav tm="100000">
                                          <p:val>
                                            <p:strVal val="#ppt_x"/>
                                          </p:val>
                                        </p:tav>
                                      </p:tavLst>
                                    </p:anim>
                                    <p:anim calcmode="lin" valueType="num">
                                      <p:cBhvr>
                                        <p:cTn id="17" dur="2000" fill="hold"/>
                                        <p:tgtEl>
                                          <p:spTgt spid="7169"/>
                                        </p:tgtEl>
                                        <p:attrNameLst>
                                          <p:attrName>ppt_y</p:attrName>
                                        </p:attrNameLst>
                                      </p:cBhvr>
                                      <p:tavLst>
                                        <p:tav tm="0">
                                          <p:val>
                                            <p:strVal val="#ppt_y"/>
                                          </p:val>
                                        </p:tav>
                                        <p:tav tm="100000">
                                          <p:val>
                                            <p:strVal val="#ppt_y"/>
                                          </p:val>
                                        </p:tav>
                                      </p:tavLst>
                                    </p:anim>
                                    <p:animEffect transition="in" filter="fade">
                                      <p:cBhvr>
                                        <p:cTn id="18" dur="2000"/>
                                        <p:tgtEl>
                                          <p:spTgt spid="7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16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خ.jpg"/>
          <p:cNvPicPr>
            <a:picLocks noChangeAspect="1"/>
          </p:cNvPicPr>
          <p:nvPr/>
        </p:nvPicPr>
        <p:blipFill>
          <a:blip r:embed="rId2" cstate="print"/>
          <a:stretch>
            <a:fillRect/>
          </a:stretch>
        </p:blipFill>
        <p:spPr>
          <a:xfrm>
            <a:off x="0" y="0"/>
            <a:ext cx="9144000" cy="6858000"/>
          </a:xfrm>
          <a:prstGeom prst="rect">
            <a:avLst/>
          </a:prstGeom>
        </p:spPr>
      </p:pic>
      <p:sp>
        <p:nvSpPr>
          <p:cNvPr id="5" name="مستطيل 4"/>
          <p:cNvSpPr/>
          <p:nvPr/>
        </p:nvSpPr>
        <p:spPr>
          <a:xfrm>
            <a:off x="2643174" y="285728"/>
            <a:ext cx="4000528" cy="707886"/>
          </a:xfrm>
          <a:prstGeom prst="rect">
            <a:avLst/>
          </a:prstGeom>
        </p:spPr>
        <p:txBody>
          <a:bodyPr wrap="square">
            <a:spAutoFit/>
          </a:bodyPr>
          <a:lstStyle/>
          <a:p>
            <a:pPr algn="ctr"/>
            <a:r>
              <a:rPr lang="ar-SA" sz="4000" b="1" dirty="0" smtClean="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rPr>
              <a:t>يوم الجمعة </a:t>
            </a:r>
            <a:endParaRPr lang="ar-SA" sz="4000" b="1" dirty="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endParaRPr>
          </a:p>
        </p:txBody>
      </p:sp>
      <p:sp>
        <p:nvSpPr>
          <p:cNvPr id="6" name="مستطيل 5"/>
          <p:cNvSpPr/>
          <p:nvPr/>
        </p:nvSpPr>
        <p:spPr>
          <a:xfrm>
            <a:off x="2500298" y="1928802"/>
            <a:ext cx="4572000" cy="3046988"/>
          </a:xfrm>
          <a:prstGeom prst="rect">
            <a:avLst/>
          </a:prstGeom>
        </p:spPr>
        <p:txBody>
          <a:bodyPr>
            <a:spAutoFit/>
          </a:bodyPr>
          <a:lstStyle/>
          <a:p>
            <a:pPr algn="ctr"/>
            <a:r>
              <a:rPr lang="en-US" sz="3200" b="1" dirty="0" smtClean="0">
                <a:solidFill>
                  <a:srgbClr val="C00000"/>
                </a:solidFill>
                <a:effectLst>
                  <a:glow rad="101600">
                    <a:srgbClr val="FFFF99">
                      <a:alpha val="60000"/>
                    </a:srgbClr>
                  </a:glow>
                </a:effectLst>
                <a:latin typeface="Hacen Liner Screen" pitchFamily="2" charset="-78"/>
                <a:cs typeface="Hacen Liner Screen" pitchFamily="2" charset="-78"/>
              </a:rPr>
              <a:t> - 1151 </a:t>
            </a:r>
            <a:r>
              <a:rPr lang="en-US" sz="3200" b="1" dirty="0" smtClean="0">
                <a:solidFill>
                  <a:srgbClr val="C00000"/>
                </a:solidFill>
                <a:effectLst>
                  <a:glow rad="101600">
                    <a:srgbClr val="FFFF99">
                      <a:alpha val="60000"/>
                    </a:srgbClr>
                  </a:glow>
                </a:effectLst>
              </a:rPr>
              <a:t>- </a:t>
            </a:r>
            <a:r>
              <a:rPr lang="ar-SA" sz="3200" b="1" dirty="0" smtClean="0">
                <a:solidFill>
                  <a:srgbClr val="C00000"/>
                </a:solidFill>
                <a:effectLst>
                  <a:glow rad="101600">
                    <a:srgbClr val="FFFF99">
                      <a:alpha val="60000"/>
                    </a:srgbClr>
                  </a:glow>
                </a:effectLst>
                <a:latin typeface="Hacen Liner Screen" pitchFamily="2" charset="-78"/>
                <a:cs typeface="Hacen Liner Screen" pitchFamily="2" charset="-78"/>
              </a:rPr>
              <a:t>وعن ابن عمر</a:t>
            </a:r>
          </a:p>
          <a:p>
            <a:pPr algn="ctr"/>
            <a:r>
              <a:rPr lang="ar-SA" sz="3200" b="1" dirty="0" smtClean="0">
                <a:solidFill>
                  <a:srgbClr val="C00000"/>
                </a:solidFill>
                <a:effectLst>
                  <a:glow rad="101600">
                    <a:srgbClr val="FFFF99">
                      <a:alpha val="60000"/>
                    </a:srgbClr>
                  </a:glow>
                </a:effectLst>
                <a:latin typeface="Hacen Liner Screen" pitchFamily="2" charset="-78"/>
                <a:cs typeface="Hacen Liner Screen" pitchFamily="2" charset="-78"/>
              </a:rPr>
              <a:t>    رَضِيَ اللَّهُ عَنهُما </a:t>
            </a:r>
          </a:p>
          <a:p>
            <a:pPr algn="ctr"/>
            <a:r>
              <a:rPr lang="ar-SA" sz="3200" b="1" dirty="0" smtClean="0">
                <a:solidFill>
                  <a:srgbClr val="C00000"/>
                </a:solidFill>
                <a:effectLst>
                  <a:glow rad="101600">
                    <a:srgbClr val="FFFF99">
                      <a:alpha val="60000"/>
                    </a:srgbClr>
                  </a:glow>
                </a:effectLst>
                <a:latin typeface="Hacen Liner Screen" pitchFamily="2" charset="-78"/>
                <a:cs typeface="Hacen Liner Screen" pitchFamily="2" charset="-78"/>
              </a:rPr>
              <a:t>أن رَسُول اللَّهِ صَلَّى اللَّهُ عَلَيهِ وَسَلَّم قال</a:t>
            </a:r>
            <a:r>
              <a:rPr lang="en-US" sz="3200" b="1" dirty="0" smtClean="0">
                <a:solidFill>
                  <a:srgbClr val="C00000"/>
                </a:solidFill>
                <a:effectLst>
                  <a:glow rad="101600">
                    <a:srgbClr val="FFFF99">
                      <a:alpha val="60000"/>
                    </a:srgbClr>
                  </a:glow>
                </a:effectLst>
                <a:latin typeface="Hacen Liner Screen" pitchFamily="2" charset="-78"/>
                <a:cs typeface="Hacen Liner Screen" pitchFamily="2" charset="-78"/>
              </a:rPr>
              <a:t>: &lt;</a:t>
            </a:r>
            <a:r>
              <a:rPr lang="ar-SA" sz="3200" dirty="0" smtClean="0">
                <a:ln w="18415" cmpd="sng">
                  <a:solidFill>
                    <a:srgbClr val="FFFFFF"/>
                  </a:solidFill>
                  <a:prstDash val="solid"/>
                </a:ln>
                <a:solidFill>
                  <a:srgbClr val="FFFFFF"/>
                </a:solidFill>
                <a:effectLst>
                  <a:glow rad="101600">
                    <a:schemeClr val="accent5">
                      <a:satMod val="175000"/>
                      <a:alpha val="40000"/>
                    </a:schemeClr>
                  </a:glow>
                  <a:outerShdw blurRad="63500" dir="3600000" algn="tl" rotWithShape="0">
                    <a:srgbClr val="000000">
                      <a:alpha val="70000"/>
                    </a:srgbClr>
                  </a:outerShdw>
                </a:effectLst>
                <a:latin typeface="Hacen Liner Screen" pitchFamily="2" charset="-78"/>
                <a:cs typeface="Hacen Liner Screen" pitchFamily="2" charset="-78"/>
              </a:rPr>
              <a:t>إذا جاء أحدكم الجمعة فليغتسل</a:t>
            </a:r>
            <a:r>
              <a:rPr lang="en-US" sz="3200" b="1" dirty="0" smtClean="0">
                <a:solidFill>
                  <a:srgbClr val="C00000"/>
                </a:solidFill>
                <a:effectLst>
                  <a:glow rad="101600">
                    <a:srgbClr val="FFFF99">
                      <a:alpha val="60000"/>
                    </a:srgbClr>
                  </a:glow>
                </a:effectLst>
                <a:latin typeface="Hacen Liner Screen" pitchFamily="2" charset="-78"/>
                <a:cs typeface="Hacen Liner Screen" pitchFamily="2" charset="-78"/>
              </a:rPr>
              <a:t>&gt;</a:t>
            </a:r>
          </a:p>
          <a:p>
            <a:pPr algn="ctr"/>
            <a:r>
              <a:rPr lang="en-US" sz="3200" b="1" dirty="0" smtClean="0">
                <a:solidFill>
                  <a:srgbClr val="C00000"/>
                </a:solidFill>
                <a:effectLst>
                  <a:glow rad="101600">
                    <a:srgbClr val="FFFF99">
                      <a:alpha val="60000"/>
                    </a:srgbClr>
                  </a:glow>
                </a:effectLst>
                <a:latin typeface="Hacen Liner Screen" pitchFamily="2" charset="-78"/>
                <a:cs typeface="Hacen Liner Screen" pitchFamily="2" charset="-78"/>
              </a:rPr>
              <a:t> </a:t>
            </a:r>
            <a:r>
              <a:rPr lang="ar-SA" sz="3200" b="1" dirty="0" smtClean="0">
                <a:solidFill>
                  <a:srgbClr val="C00000"/>
                </a:solidFill>
                <a:effectLst>
                  <a:glow rad="101600">
                    <a:srgbClr val="FFFF99">
                      <a:alpha val="60000"/>
                    </a:srgbClr>
                  </a:glow>
                </a:effectLst>
                <a:latin typeface="Hacen Liner Screen" pitchFamily="2" charset="-78"/>
                <a:cs typeface="Hacen Liner Screen" pitchFamily="2" charset="-78"/>
              </a:rPr>
              <a:t>مُتَّفَقٌ عَلَيهِ</a:t>
            </a:r>
            <a:endParaRPr lang="ar-SA" sz="3200" dirty="0">
              <a:solidFill>
                <a:srgbClr val="C00000"/>
              </a:solidFill>
              <a:effectLst>
                <a:glow rad="101600">
                  <a:srgbClr val="FFFF99">
                    <a:alpha val="60000"/>
                  </a:srgbClr>
                </a:glow>
              </a:effectLst>
              <a:latin typeface="Hacen Liner Screen" pitchFamily="2" charset="-78"/>
              <a:cs typeface="Hacen Liner Screen" pitchFamily="2" charset="-78"/>
            </a:endParaRPr>
          </a:p>
        </p:txBody>
      </p:sp>
    </p:spTree>
  </p:cSld>
  <p:clrMapOvr>
    <a:masterClrMapping/>
  </p:clrMapOvr>
  <p:transition spd="med" advClick="0" advTm="14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800"/>
                            </p:stCondLst>
                            <p:childTnLst>
                              <p:par>
                                <p:cTn id="12" presetID="15" presetClass="entr" presetSubtype="0" fill="hold" nodeType="after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p:cTn id="14"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6">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6">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800"/>
                            </p:stCondLst>
                            <p:childTnLst>
                              <p:par>
                                <p:cTn id="19" presetID="15" presetClass="entr" presetSubtype="0" fill="hold" nodeType="after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 calcmode="lin" valueType="num">
                                      <p:cBhvr>
                                        <p:cTn id="21"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2"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23" dur="1000" fill="hold"/>
                                        <p:tgtEl>
                                          <p:spTgt spid="6">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6">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800"/>
                            </p:stCondLst>
                            <p:childTnLst>
                              <p:par>
                                <p:cTn id="26" presetID="15" presetClass="entr" presetSubtype="0" fill="hold" nodeType="after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 calcmode="lin" valueType="num">
                                      <p:cBhvr>
                                        <p:cTn id="28"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9"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30" dur="1000" fill="hold"/>
                                        <p:tgtEl>
                                          <p:spTgt spid="6">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6">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4800"/>
                            </p:stCondLst>
                            <p:childTnLst>
                              <p:par>
                                <p:cTn id="33" presetID="15" presetClass="entr" presetSubtype="0" fill="hold" nodeType="after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anim calcmode="lin" valueType="num">
                                      <p:cBhvr>
                                        <p:cTn id="35"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6"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7" dur="1000" fill="hold"/>
                                        <p:tgtEl>
                                          <p:spTgt spid="6">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6">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خ.jpg"/>
          <p:cNvPicPr>
            <a:picLocks noChangeAspect="1"/>
          </p:cNvPicPr>
          <p:nvPr/>
        </p:nvPicPr>
        <p:blipFill>
          <a:blip r:embed="rId2" cstate="print"/>
          <a:stretch>
            <a:fillRect/>
          </a:stretch>
        </p:blipFill>
        <p:spPr>
          <a:xfrm>
            <a:off x="0" y="0"/>
            <a:ext cx="9144000" cy="6858000"/>
          </a:xfrm>
          <a:prstGeom prst="rect">
            <a:avLst/>
          </a:prstGeom>
        </p:spPr>
      </p:pic>
      <p:sp>
        <p:nvSpPr>
          <p:cNvPr id="5" name="مستطيل 4"/>
          <p:cNvSpPr/>
          <p:nvPr/>
        </p:nvSpPr>
        <p:spPr>
          <a:xfrm>
            <a:off x="2643174" y="285728"/>
            <a:ext cx="4000528" cy="707886"/>
          </a:xfrm>
          <a:prstGeom prst="rect">
            <a:avLst/>
          </a:prstGeom>
        </p:spPr>
        <p:txBody>
          <a:bodyPr wrap="square">
            <a:spAutoFit/>
          </a:bodyPr>
          <a:lstStyle/>
          <a:p>
            <a:pPr algn="ctr"/>
            <a:r>
              <a:rPr lang="ar-SA" sz="4000" b="1" dirty="0" smtClean="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rPr>
              <a:t>يوم الجمعة </a:t>
            </a:r>
            <a:endParaRPr lang="ar-SA" sz="4000" b="1" dirty="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endParaRPr>
          </a:p>
        </p:txBody>
      </p:sp>
      <p:sp>
        <p:nvSpPr>
          <p:cNvPr id="6" name="مستطيل 5"/>
          <p:cNvSpPr/>
          <p:nvPr/>
        </p:nvSpPr>
        <p:spPr>
          <a:xfrm>
            <a:off x="2357422" y="1714488"/>
            <a:ext cx="5072098" cy="4524315"/>
          </a:xfrm>
          <a:prstGeom prst="rect">
            <a:avLst/>
          </a:prstGeom>
        </p:spPr>
        <p:txBody>
          <a:bodyPr wrap="square">
            <a:spAutoFit/>
          </a:bodyPr>
          <a:lstStyle/>
          <a:p>
            <a:pPr algn="ctr"/>
            <a:r>
              <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Hacen Liner Print-out" pitchFamily="2" charset="-78"/>
                <a:cs typeface="Hacen Liner Print-out" pitchFamily="2" charset="-78"/>
              </a:rPr>
              <a:t> - 1152 - </a:t>
            </a:r>
            <a:r>
              <a:rPr lang="ar-SA"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Hacen Liner Print-out" pitchFamily="2" charset="-78"/>
                <a:cs typeface="Hacen Liner Print-out" pitchFamily="2" charset="-78"/>
              </a:rPr>
              <a:t>وعن أبي سعيد الجدري    رَضِيَ اللَّهُ عَنهُ</a:t>
            </a:r>
          </a:p>
          <a:p>
            <a:pPr algn="ctr"/>
            <a:r>
              <a:rPr lang="ar-SA"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Hacen Liner Print-out" pitchFamily="2" charset="-78"/>
                <a:cs typeface="Hacen Liner Print-out" pitchFamily="2" charset="-78"/>
              </a:rPr>
              <a:t> أن رَسُول اللَّهِ صَلَّى اللَّهُ عَلَيهِ وَسَلَّم قال</a:t>
            </a:r>
            <a:r>
              <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Hacen Liner Print-out" pitchFamily="2" charset="-78"/>
                <a:cs typeface="Hacen Liner Print-out" pitchFamily="2" charset="-78"/>
              </a:rPr>
              <a:t>:</a:t>
            </a:r>
          </a:p>
          <a:p>
            <a:pPr algn="ctr"/>
            <a:r>
              <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Hacen Liner Print-out" pitchFamily="2" charset="-78"/>
                <a:cs typeface="Hacen Liner Print-out" pitchFamily="2" charset="-78"/>
              </a:rPr>
              <a:t> &lt;</a:t>
            </a:r>
            <a:r>
              <a:rPr lang="ar-SA"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Hacen Liner Print-out" pitchFamily="2" charset="-78"/>
                <a:cs typeface="Hacen Liner Print-out" pitchFamily="2" charset="-78"/>
              </a:rPr>
              <a:t>غسل الجمعة </a:t>
            </a:r>
          </a:p>
          <a:p>
            <a:pPr algn="ctr"/>
            <a:r>
              <a:rPr lang="ar-SA"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Hacen Liner Print-out" pitchFamily="2" charset="-78"/>
                <a:cs typeface="Hacen Liner Print-out" pitchFamily="2" charset="-78"/>
              </a:rPr>
              <a:t>واجب على كل محتلم</a:t>
            </a:r>
            <a:r>
              <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Hacen Liner Print-out" pitchFamily="2" charset="-78"/>
                <a:cs typeface="Hacen Liner Print-out" pitchFamily="2" charset="-78"/>
              </a:rPr>
              <a:t>&gt;</a:t>
            </a:r>
          </a:p>
          <a:p>
            <a:pPr algn="ctr"/>
            <a:r>
              <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Hacen Liner Print-out" pitchFamily="2" charset="-78"/>
                <a:cs typeface="Hacen Liner Print-out" pitchFamily="2" charset="-78"/>
              </a:rPr>
              <a:t> </a:t>
            </a:r>
            <a:r>
              <a:rPr lang="ar-SA"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Hacen Liner Print-out" pitchFamily="2" charset="-78"/>
                <a:cs typeface="Hacen Liner Print-out" pitchFamily="2" charset="-78"/>
              </a:rPr>
              <a:t>مُتَّفَقٌ عَلَيهِ</a:t>
            </a:r>
          </a:p>
          <a:p>
            <a:endParaRPr lang="ar-SA" sz="3200" b="1" u="sng" dirty="0" smtClean="0">
              <a:ln w="1905"/>
              <a:solidFill>
                <a:srgbClr val="C00000"/>
              </a:solidFill>
              <a:effectLst>
                <a:innerShdw blurRad="69850" dist="43180" dir="5400000">
                  <a:srgbClr val="000000">
                    <a:alpha val="65000"/>
                  </a:srgbClr>
                </a:innerShdw>
              </a:effectLst>
              <a:latin typeface="Hacen Liner Print-out" pitchFamily="2" charset="-78"/>
              <a:cs typeface="Hacen Liner Print-out" pitchFamily="2" charset="-78"/>
            </a:endParaRPr>
          </a:p>
          <a:p>
            <a:r>
              <a:rPr lang="ar-SA" sz="3200" b="1" u="sng" dirty="0" smtClean="0">
                <a:solidFill>
                  <a:srgbClr val="FF0000"/>
                </a:solidFill>
                <a:latin typeface="Hacen Liner Print-out" pitchFamily="2" charset="-78"/>
                <a:cs typeface="Hacen Liner Print-out" pitchFamily="2" charset="-78"/>
              </a:rPr>
              <a:t>المراد بالمحتلم</a:t>
            </a:r>
            <a:r>
              <a:rPr lang="en-US" sz="3200" b="1" u="sng" dirty="0" smtClean="0">
                <a:solidFill>
                  <a:srgbClr val="FF0000"/>
                </a:solidFill>
                <a:latin typeface="Hacen Liner Print-out" pitchFamily="2" charset="-78"/>
                <a:cs typeface="Hacen Liner Print-out" pitchFamily="2" charset="-78"/>
              </a:rPr>
              <a:t>: </a:t>
            </a:r>
            <a:r>
              <a:rPr lang="ar-SA" sz="3200" b="1" u="sng" dirty="0" smtClean="0">
                <a:solidFill>
                  <a:srgbClr val="FF0000"/>
                </a:solidFill>
                <a:latin typeface="Hacen Liner Print-out" pitchFamily="2" charset="-78"/>
                <a:cs typeface="Hacen Liner Print-out" pitchFamily="2" charset="-78"/>
              </a:rPr>
              <a:t> </a:t>
            </a:r>
            <a:r>
              <a:rPr lang="ar-SA" sz="3200" b="1" u="sng" dirty="0" smtClean="0">
                <a:solidFill>
                  <a:schemeClr val="tx2">
                    <a:lumMod val="60000"/>
                    <a:lumOff val="40000"/>
                  </a:schemeClr>
                </a:solidFill>
                <a:latin typeface="Hacen Liner Print-out" pitchFamily="2" charset="-78"/>
                <a:cs typeface="Hacen Liner Print-out" pitchFamily="2" charset="-78"/>
              </a:rPr>
              <a:t>البالغ</a:t>
            </a:r>
            <a:endParaRPr lang="ar-SA" sz="3200" b="1" u="sng" dirty="0">
              <a:ln w="1905"/>
              <a:solidFill>
                <a:schemeClr val="tx2">
                  <a:lumMod val="60000"/>
                  <a:lumOff val="40000"/>
                </a:schemeClr>
              </a:solidFill>
              <a:effectLst>
                <a:innerShdw blurRad="69850" dist="43180" dir="5400000">
                  <a:srgbClr val="000000">
                    <a:alpha val="65000"/>
                  </a:srgbClr>
                </a:innerShdw>
              </a:effectLst>
              <a:latin typeface="Hacen Liner Print-out" pitchFamily="2" charset="-78"/>
              <a:cs typeface="Hacen Liner Print-out" pitchFamily="2" charset="-78"/>
            </a:endParaRPr>
          </a:p>
        </p:txBody>
      </p:sp>
    </p:spTree>
  </p:cSld>
  <p:clrMapOvr>
    <a:masterClrMapping/>
  </p:clrMapOvr>
  <p:transition spd="med" advClick="0" advTm="14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800"/>
                            </p:stCondLst>
                            <p:childTnLst>
                              <p:par>
                                <p:cTn id="12" presetID="15" presetClass="entr" presetSubtype="0" fill="hold" grpId="0" nodeType="afterEffect">
                                  <p:stCondLst>
                                    <p:cond delay="0"/>
                                  </p:stCondLst>
                                  <p:iterate type="wd">
                                    <p:tmPct val="1000"/>
                                  </p:iterate>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خ.jpg"/>
          <p:cNvPicPr>
            <a:picLocks noChangeAspect="1"/>
          </p:cNvPicPr>
          <p:nvPr/>
        </p:nvPicPr>
        <p:blipFill>
          <a:blip r:embed="rId2" cstate="print"/>
          <a:stretch>
            <a:fillRect/>
          </a:stretch>
        </p:blipFill>
        <p:spPr>
          <a:xfrm>
            <a:off x="0" y="0"/>
            <a:ext cx="9144000" cy="6858000"/>
          </a:xfrm>
          <a:prstGeom prst="rect">
            <a:avLst/>
          </a:prstGeom>
        </p:spPr>
      </p:pic>
      <p:sp>
        <p:nvSpPr>
          <p:cNvPr id="5" name="مستطيل 4"/>
          <p:cNvSpPr/>
          <p:nvPr/>
        </p:nvSpPr>
        <p:spPr>
          <a:xfrm>
            <a:off x="2643174" y="285728"/>
            <a:ext cx="4000528" cy="707886"/>
          </a:xfrm>
          <a:prstGeom prst="rect">
            <a:avLst/>
          </a:prstGeom>
        </p:spPr>
        <p:txBody>
          <a:bodyPr wrap="square">
            <a:spAutoFit/>
          </a:bodyPr>
          <a:lstStyle/>
          <a:p>
            <a:pPr algn="ctr"/>
            <a:r>
              <a:rPr lang="ar-SA" sz="4000" b="1" dirty="0" smtClean="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rPr>
              <a:t>يوم الجمعة </a:t>
            </a:r>
            <a:endParaRPr lang="ar-SA" sz="4000" b="1" dirty="0">
              <a:ln w="18000">
                <a:solidFill>
                  <a:schemeClr val="accent2">
                    <a:satMod val="140000"/>
                  </a:schemeClr>
                </a:solidFill>
                <a:prstDash val="solid"/>
                <a:miter lim="800000"/>
              </a:ln>
              <a:solidFill>
                <a:schemeClr val="accent6">
                  <a:lumMod val="40000"/>
                  <a:lumOff val="60000"/>
                </a:schemeClr>
              </a:solidFill>
              <a:effectLst>
                <a:outerShdw blurRad="25500" dist="23000" dir="7020000" algn="tl">
                  <a:srgbClr val="000000">
                    <a:alpha val="50000"/>
                  </a:srgbClr>
                </a:outerShdw>
              </a:effectLst>
              <a:cs typeface="Bold Italic Art" pitchFamily="2" charset="-78"/>
            </a:endParaRPr>
          </a:p>
        </p:txBody>
      </p:sp>
      <p:sp>
        <p:nvSpPr>
          <p:cNvPr id="6" name="مستطيل 5"/>
          <p:cNvSpPr/>
          <p:nvPr/>
        </p:nvSpPr>
        <p:spPr>
          <a:xfrm>
            <a:off x="1928794" y="2428868"/>
            <a:ext cx="5572148" cy="3046988"/>
          </a:xfrm>
          <a:prstGeom prst="rect">
            <a:avLst/>
          </a:prstGeom>
        </p:spPr>
        <p:txBody>
          <a:bodyPr wrap="square">
            <a:spAutoFit/>
          </a:bodyPr>
          <a:lstStyle/>
          <a:p>
            <a:pPr algn="ctr"/>
            <a:r>
              <a:rPr lang="en-US" sz="3200" b="1" dirty="0" smtClean="0">
                <a:solidFill>
                  <a:srgbClr val="C00000"/>
                </a:solidFill>
                <a:effectLst>
                  <a:glow rad="101600">
                    <a:srgbClr val="FFFF99">
                      <a:alpha val="60000"/>
                    </a:srgbClr>
                  </a:glow>
                </a:effectLst>
                <a:latin typeface="Hacen Liner Print-out" pitchFamily="2" charset="-78"/>
                <a:cs typeface="Hacen Liner Print-out" pitchFamily="2" charset="-78"/>
              </a:rPr>
              <a:t> - 1153 - </a:t>
            </a:r>
            <a:r>
              <a:rPr lang="ar-SA" sz="3200" b="1" dirty="0" smtClean="0">
                <a:solidFill>
                  <a:srgbClr val="C00000"/>
                </a:solidFill>
                <a:effectLst>
                  <a:glow rad="101600">
                    <a:srgbClr val="FFFF99">
                      <a:alpha val="60000"/>
                    </a:srgbClr>
                  </a:glow>
                </a:effectLst>
                <a:latin typeface="Hacen Liner Print-out" pitchFamily="2" charset="-78"/>
                <a:cs typeface="Hacen Liner Print-out" pitchFamily="2" charset="-78"/>
              </a:rPr>
              <a:t>وعن سمرة رَضِيَ اللَّهُ عَنهُ قال، قال رَسُول اللَّهِ صَلَّى اللَّهُ عَلَيهِ وَسَلَّم</a:t>
            </a:r>
            <a:r>
              <a:rPr lang="en-US" sz="3200" b="1" dirty="0" smtClean="0">
                <a:solidFill>
                  <a:srgbClr val="C00000"/>
                </a:solidFill>
                <a:effectLst>
                  <a:glow rad="101600">
                    <a:srgbClr val="FFFF99">
                      <a:alpha val="60000"/>
                    </a:srgbClr>
                  </a:glow>
                </a:effectLst>
                <a:latin typeface="Hacen Liner Print-out" pitchFamily="2" charset="-78"/>
                <a:cs typeface="Hacen Liner Print-out" pitchFamily="2" charset="-78"/>
              </a:rPr>
              <a:t> : &lt;</a:t>
            </a:r>
            <a:r>
              <a:rPr lang="ar-SA" sz="3200" b="1" dirty="0" smtClean="0">
                <a:solidFill>
                  <a:srgbClr val="C00000"/>
                </a:solidFill>
                <a:effectLst>
                  <a:glow rad="101600">
                    <a:srgbClr val="FFFF99">
                      <a:alpha val="60000"/>
                    </a:srgbClr>
                  </a:glow>
                </a:effectLst>
                <a:latin typeface="Hacen Liner Print-out" pitchFamily="2" charset="-78"/>
                <a:cs typeface="Hacen Liner Print-out" pitchFamily="2" charset="-78"/>
              </a:rPr>
              <a:t>من توضأ يوم الجمعة </a:t>
            </a:r>
            <a:r>
              <a:rPr lang="ar-SA" sz="3200" b="1" dirty="0" err="1" smtClean="0">
                <a:solidFill>
                  <a:srgbClr val="C00000"/>
                </a:solidFill>
                <a:effectLst>
                  <a:glow rad="101600">
                    <a:srgbClr val="FFFF99">
                      <a:alpha val="60000"/>
                    </a:srgbClr>
                  </a:glow>
                </a:effectLst>
                <a:latin typeface="Hacen Liner Print-out" pitchFamily="2" charset="-78"/>
                <a:cs typeface="Hacen Liner Print-out" pitchFamily="2" charset="-78"/>
              </a:rPr>
              <a:t>فبها</a:t>
            </a:r>
            <a:r>
              <a:rPr lang="ar-SA" sz="3200" b="1" dirty="0" smtClean="0">
                <a:solidFill>
                  <a:srgbClr val="C00000"/>
                </a:solidFill>
                <a:effectLst>
                  <a:glow rad="101600">
                    <a:srgbClr val="FFFF99">
                      <a:alpha val="60000"/>
                    </a:srgbClr>
                  </a:glow>
                </a:effectLst>
                <a:latin typeface="Hacen Liner Print-out" pitchFamily="2" charset="-78"/>
                <a:cs typeface="Hacen Liner Print-out" pitchFamily="2" charset="-78"/>
              </a:rPr>
              <a:t> ونعمت، ومن اغتسل فالغسل أفضل</a:t>
            </a:r>
            <a:r>
              <a:rPr lang="en-US" sz="3200" b="1" dirty="0" smtClean="0">
                <a:solidFill>
                  <a:srgbClr val="C00000"/>
                </a:solidFill>
                <a:effectLst>
                  <a:glow rad="101600">
                    <a:srgbClr val="FFFF99">
                      <a:alpha val="60000"/>
                    </a:srgbClr>
                  </a:glow>
                </a:effectLst>
                <a:latin typeface="Hacen Liner Print-out" pitchFamily="2" charset="-78"/>
                <a:cs typeface="Hacen Liner Print-out" pitchFamily="2" charset="-78"/>
              </a:rPr>
              <a:t>&gt; </a:t>
            </a:r>
            <a:endParaRPr lang="ar-SA" sz="3200" b="1" dirty="0" smtClean="0">
              <a:solidFill>
                <a:srgbClr val="C00000"/>
              </a:solidFill>
              <a:effectLst>
                <a:glow rad="101600">
                  <a:srgbClr val="FFFF99">
                    <a:alpha val="60000"/>
                  </a:srgbClr>
                </a:glow>
              </a:effectLst>
              <a:latin typeface="Hacen Liner Print-out" pitchFamily="2" charset="-78"/>
              <a:cs typeface="Hacen Liner Print-out" pitchFamily="2" charset="-78"/>
            </a:endParaRPr>
          </a:p>
          <a:p>
            <a:pPr algn="ctr"/>
            <a:r>
              <a:rPr lang="ar-SA" sz="3200" b="1" dirty="0" smtClean="0">
                <a:solidFill>
                  <a:srgbClr val="C00000"/>
                </a:solidFill>
                <a:effectLst>
                  <a:glow rad="101600">
                    <a:srgbClr val="FFFF99">
                      <a:alpha val="60000"/>
                    </a:srgbClr>
                  </a:glow>
                </a:effectLst>
                <a:latin typeface="Hacen Liner Print-out" pitchFamily="2" charset="-78"/>
                <a:cs typeface="Hacen Liner Print-out" pitchFamily="2" charset="-78"/>
              </a:rPr>
              <a:t>رَوَاهُ أبُو دَاوُدَ وَالتِّرمِذِيُّ </a:t>
            </a:r>
          </a:p>
          <a:p>
            <a:pPr algn="ctr"/>
            <a:r>
              <a:rPr lang="ar-SA" sz="3200" b="1" dirty="0" smtClean="0">
                <a:solidFill>
                  <a:srgbClr val="C00000"/>
                </a:solidFill>
                <a:effectLst>
                  <a:glow rad="101600">
                    <a:srgbClr val="FFFF99">
                      <a:alpha val="60000"/>
                    </a:srgbClr>
                  </a:glow>
                </a:effectLst>
                <a:latin typeface="Hacen Liner Print-out" pitchFamily="2" charset="-78"/>
                <a:cs typeface="Hacen Liner Print-out" pitchFamily="2" charset="-78"/>
              </a:rPr>
              <a:t>وَقَالَ حَدِيثٌ حَسَنٌ</a:t>
            </a:r>
            <a:endParaRPr lang="ar-SA" sz="3200" dirty="0">
              <a:solidFill>
                <a:srgbClr val="C00000"/>
              </a:solidFill>
              <a:effectLst>
                <a:glow rad="101600">
                  <a:srgbClr val="FFFF99">
                    <a:alpha val="60000"/>
                  </a:srgbClr>
                </a:glow>
              </a:effectLst>
              <a:latin typeface="Hacen Liner Print-out" pitchFamily="2" charset="-78"/>
              <a:cs typeface="Hacen Liner Print-out" pitchFamily="2" charset="-78"/>
            </a:endParaRPr>
          </a:p>
        </p:txBody>
      </p:sp>
    </p:spTree>
  </p:cSld>
  <p:clrMapOvr>
    <a:masterClrMapping/>
  </p:clrMapOvr>
  <p:transition spd="med" advClick="0" advTm="14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800"/>
                            </p:stCondLst>
                            <p:childTnLst>
                              <p:par>
                                <p:cTn id="12" presetID="47"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heme/theme1.xml><?xml version="1.0" encoding="utf-8"?>
<a:theme xmlns:a="http://schemas.openxmlformats.org/drawingml/2006/main" name="يوم الجمعة">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يوم الجمعة</Template>
  <TotalTime>1</TotalTime>
  <Words>683</Words>
  <Application>Microsoft Office PowerPoint</Application>
  <PresentationFormat>عرض على الشاشة (3:4)‏</PresentationFormat>
  <Paragraphs>65</Paragraphs>
  <Slides>15</Slides>
  <Notes>0</Notes>
  <HiddenSlides>0</HiddenSlides>
  <MMClips>0</MMClips>
  <ScaleCrop>false</ScaleCrop>
  <HeadingPairs>
    <vt:vector size="4" baseType="variant">
      <vt:variant>
        <vt:lpstr>سمة</vt:lpstr>
      </vt:variant>
      <vt:variant>
        <vt:i4>1</vt:i4>
      </vt:variant>
      <vt:variant>
        <vt:lpstr>عناوين الشرائح</vt:lpstr>
      </vt:variant>
      <vt:variant>
        <vt:i4>15</vt:i4>
      </vt:variant>
    </vt:vector>
  </HeadingPairs>
  <TitlesOfParts>
    <vt:vector size="16" baseType="lpstr">
      <vt:lpstr>يوم الجمعة</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الاستاذ ابو انس</dc:creator>
  <cp:lastModifiedBy>الاستاذ ابو انس</cp:lastModifiedBy>
  <cp:revision>1</cp:revision>
  <dcterms:created xsi:type="dcterms:W3CDTF">2010-11-16T18:48:18Z</dcterms:created>
  <dcterms:modified xsi:type="dcterms:W3CDTF">2010-11-16T18:49:32Z</dcterms:modified>
</cp:coreProperties>
</file>