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65D54EF-03D2-4403-A5DE-F28DFEB4953B}" type="datetimeFigureOut">
              <a:rPr lang="ar-SA" smtClean="0"/>
              <a:t>26/11/1431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A41421E-4390-4881-AAA8-6830105B905A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1421E-4390-4881-AAA8-6830105B905A}" type="slidenum">
              <a:rPr lang="ar-SA" smtClean="0"/>
              <a:t>3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B64C8F-F71C-4606-B443-F18F6B78AC6B}" type="datetimeFigureOut">
              <a:rPr lang="ar-SA" smtClean="0"/>
              <a:pPr/>
              <a:t>26/11/1431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350888-3CCE-4843-83A7-11DF3551DD58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audio" Target="../media/audio4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9.wav"/><Relationship Id="rId5" Type="http://schemas.openxmlformats.org/officeDocument/2006/relationships/audio" Target="../media/audio1.wav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2357422" y="642918"/>
            <a:ext cx="4357718" cy="724648"/>
          </a:xfrm>
        </p:spPr>
        <p:txBody>
          <a:bodyPr>
            <a:normAutofit/>
          </a:bodyPr>
          <a:lstStyle/>
          <a:p>
            <a:pPr algn="ctr"/>
            <a:r>
              <a:rPr lang="ar-SA" sz="4400" b="1" dirty="0" smtClean="0">
                <a:solidFill>
                  <a:schemeClr val="accent2">
                    <a:lumMod val="75000"/>
                  </a:schemeClr>
                </a:solidFill>
              </a:rPr>
              <a:t>مكونات المادة</a:t>
            </a:r>
            <a:endParaRPr lang="ar-SA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143536"/>
          </a:xfrm>
        </p:spPr>
        <p:txBody>
          <a:bodyPr/>
          <a:lstStyle/>
          <a:p>
            <a:pPr>
              <a:buNone/>
            </a:pPr>
            <a:r>
              <a:rPr lang="ar-SA" sz="2800" b="1" dirty="0" smtClean="0">
                <a:solidFill>
                  <a:schemeClr val="accent4">
                    <a:lumMod val="75000"/>
                  </a:schemeClr>
                </a:solidFill>
              </a:rPr>
              <a:t>العناصر</a:t>
            </a:r>
          </a:p>
          <a:p>
            <a:pPr>
              <a:buNone/>
            </a:pPr>
            <a:r>
              <a:rPr lang="ar-SA" b="1" u="sng" dirty="0" smtClean="0">
                <a:solidFill>
                  <a:srgbClr val="00B050"/>
                </a:solidFill>
              </a:rPr>
              <a:t>تعريفها : </a:t>
            </a:r>
            <a:r>
              <a:rPr lang="ar-SA" b="1" dirty="0" smtClean="0"/>
              <a:t>هي مواد غير قابلة للتفكك إلى مواد أبسط منها بالوسائل الفيزيائية</a:t>
            </a:r>
          </a:p>
          <a:p>
            <a:pPr>
              <a:buNone/>
            </a:pPr>
            <a:r>
              <a:rPr lang="ar-SA" b="1" dirty="0" smtClean="0"/>
              <a:t>والكيميائية العادية .</a:t>
            </a:r>
          </a:p>
          <a:p>
            <a:pPr>
              <a:buNone/>
            </a:pP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عددها :</a:t>
            </a:r>
          </a:p>
          <a:p>
            <a:pPr>
              <a:buNone/>
            </a:pPr>
            <a:r>
              <a:rPr lang="ar-SA" b="1" dirty="0" smtClean="0"/>
              <a:t>يبلغ عدد العناصر التي تم اكتشافها حتى الآن 112 عنصراً معظمها جامدة .</a:t>
            </a:r>
          </a:p>
          <a:p>
            <a:pPr>
              <a:buNone/>
            </a:pPr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</a:rPr>
              <a:t>أمـــــــــثلة عليها </a:t>
            </a:r>
          </a:p>
          <a:p>
            <a:r>
              <a:rPr lang="ar-SA" b="1" dirty="0" smtClean="0"/>
              <a:t>عناصر جامدة</a:t>
            </a:r>
            <a:r>
              <a:rPr lang="ar-SA" b="1" dirty="0" smtClean="0">
                <a:solidFill>
                  <a:srgbClr val="00B0F0"/>
                </a:solidFill>
              </a:rPr>
              <a:t> مـــثل </a:t>
            </a:r>
            <a:r>
              <a:rPr lang="ar-SA" b="1" dirty="0" smtClean="0"/>
              <a:t>( الحديد والنحاس ) </a:t>
            </a:r>
          </a:p>
          <a:p>
            <a:r>
              <a:rPr lang="ar-SA" b="1" dirty="0" smtClean="0"/>
              <a:t>عناصر غازية</a:t>
            </a:r>
            <a:r>
              <a:rPr lang="ar-SA" b="1" dirty="0" smtClean="0">
                <a:solidFill>
                  <a:srgbClr val="00B0F0"/>
                </a:solidFill>
              </a:rPr>
              <a:t> مـــثل </a:t>
            </a:r>
            <a:r>
              <a:rPr lang="ar-SA" b="1" dirty="0" smtClean="0"/>
              <a:t>( الأكسجين والهيدروجين )</a:t>
            </a:r>
          </a:p>
          <a:p>
            <a:r>
              <a:rPr lang="ar-SA" b="1" dirty="0" smtClean="0"/>
              <a:t>عناصر سائلة </a:t>
            </a:r>
            <a:r>
              <a:rPr lang="ar-SA" b="1" dirty="0" smtClean="0">
                <a:solidFill>
                  <a:srgbClr val="00B0F0"/>
                </a:solidFill>
              </a:rPr>
              <a:t>مــــثل</a:t>
            </a:r>
            <a:r>
              <a:rPr lang="ar-SA" b="1" dirty="0" smtClean="0"/>
              <a:t> (الزئبق والبروم )</a:t>
            </a:r>
            <a:endParaRPr lang="ar-SA" b="1" dirty="0"/>
          </a:p>
        </p:txBody>
      </p:sp>
    </p:spTree>
  </p:cSld>
  <p:clrMapOvr>
    <a:masterClrMapping/>
  </p:clrMapOvr>
  <p:transition>
    <p:sndAc>
      <p:stSnd>
        <p:snd r:embed="rId2" name="push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5786478"/>
          </a:xfrm>
        </p:spPr>
        <p:txBody>
          <a:bodyPr/>
          <a:lstStyle/>
          <a:p>
            <a:pPr>
              <a:buNone/>
            </a:pPr>
            <a:r>
              <a:rPr lang="ar-SA" sz="2800" b="1" u="sng" dirty="0" smtClean="0">
                <a:solidFill>
                  <a:schemeClr val="accent2">
                    <a:lumMod val="75000"/>
                  </a:schemeClr>
                </a:solidFill>
              </a:rPr>
              <a:t>رموزها</a:t>
            </a: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ar-SA" b="1" dirty="0" smtClean="0"/>
              <a:t>الهدف منها ( </a:t>
            </a:r>
            <a:r>
              <a:rPr lang="ar-SA" b="1" dirty="0" smtClean="0">
                <a:solidFill>
                  <a:schemeClr val="accent4">
                    <a:lumMod val="75000"/>
                  </a:schemeClr>
                </a:solidFill>
              </a:rPr>
              <a:t>الاختصار وسهولة الاستخدام </a:t>
            </a:r>
            <a:r>
              <a:rPr lang="ar-SA" b="1" dirty="0" smtClean="0"/>
              <a:t>)</a:t>
            </a:r>
          </a:p>
          <a:p>
            <a:pPr>
              <a:buNone/>
            </a:pPr>
            <a:r>
              <a:rPr lang="ar-SA" sz="2800" b="1" dirty="0" smtClean="0">
                <a:solidFill>
                  <a:schemeClr val="accent3">
                    <a:lumMod val="75000"/>
                  </a:schemeClr>
                </a:solidFill>
              </a:rPr>
              <a:t>طريقة كتابتها :</a:t>
            </a:r>
          </a:p>
          <a:p>
            <a:pPr>
              <a:buNone/>
            </a:pPr>
            <a:r>
              <a:rPr lang="ar-SA" b="1" dirty="0" smtClean="0"/>
              <a:t>يستخدم الحرف الأول من اسم العنصر بالإنجليزية ويكتب الحرف كبير</a:t>
            </a:r>
          </a:p>
          <a:p>
            <a:pPr>
              <a:buNone/>
            </a:pPr>
            <a:r>
              <a:rPr lang="ar-SA" b="1" dirty="0" smtClean="0"/>
              <a:t>وبسبب كثرة العناصر وتشابهها في الحرف الأول يستخدم الحرف الأول مع</a:t>
            </a:r>
          </a:p>
          <a:p>
            <a:pPr>
              <a:buNone/>
            </a:pPr>
            <a:r>
              <a:rPr lang="ar-SA" b="1" dirty="0" smtClean="0"/>
              <a:t>الثاني أو الأول مع الثالث ويكتب الحرف الأول كبير والحرف الثاني صغير .</a:t>
            </a:r>
          </a:p>
          <a:p>
            <a:pPr>
              <a:buNone/>
            </a:pPr>
            <a:r>
              <a:rPr lang="ar-SA" b="1" dirty="0" smtClean="0">
                <a:solidFill>
                  <a:schemeClr val="accent6">
                    <a:lumMod val="75000"/>
                  </a:schemeClr>
                </a:solidFill>
              </a:rPr>
              <a:t>أمـــــــــثلة على رموز العناصر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786578" y="4357694"/>
            <a:ext cx="182780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اسم العنصر </a:t>
            </a:r>
            <a:endParaRPr lang="ar-SA" sz="28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929190" y="4357694"/>
            <a:ext cx="182780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رمزه</a:t>
            </a:r>
            <a:endParaRPr lang="ar-SA" sz="28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6786578" y="607220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كالسيوم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786578" y="492919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ألومينيوم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929190" y="492919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Al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929190" y="607220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Ca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929190" y="550070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Br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786578" y="550070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بروم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58016" y="928670"/>
            <a:ext cx="182780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اسم العنصر</a:t>
            </a:r>
            <a:endParaRPr lang="ar-SA" sz="2800" b="1" dirty="0"/>
          </a:p>
        </p:txBody>
      </p:sp>
      <p:sp>
        <p:nvSpPr>
          <p:cNvPr id="3" name="مربع نص 2"/>
          <p:cNvSpPr txBox="1"/>
          <p:nvPr/>
        </p:nvSpPr>
        <p:spPr>
          <a:xfrm>
            <a:off x="5000628" y="928670"/>
            <a:ext cx="182780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رمزه</a:t>
            </a:r>
            <a:endParaRPr lang="ar-SA" sz="28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000628" y="550070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Fe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858016" y="150017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كربون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858016" y="207167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كلور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858016" y="264318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نحاس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858016" y="321468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فلور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858016" y="3786190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ذهب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858016" y="435769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هيليوم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858016" y="492919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هيدروجين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858016" y="550070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حديد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000628" y="207167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Cl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000628" y="264318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Cu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000628" y="321468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F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000628" y="3786190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Au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000628" y="435769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He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000628" y="492919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H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000628" y="150017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C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000628" y="607220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Zn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6858016" y="607220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خارصين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071670" y="428604"/>
            <a:ext cx="182780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اسم العنصر</a:t>
            </a:r>
            <a:endParaRPr lang="ar-SA" sz="2800" b="1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214282" y="428604"/>
            <a:ext cx="1827805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رمزه</a:t>
            </a:r>
            <a:endParaRPr lang="ar-SA" sz="2800" b="1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2071670" y="100010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رصاص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2071670" y="157161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مغنيسيوم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071670" y="214311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زئبق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2071670" y="2714620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نيتروجين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071670" y="328612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أكسجين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2071670" y="385762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بوتاسيوم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2071670" y="442913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سليكون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2071670" y="5572140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صوديوم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071670" y="614364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كبريت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14282" y="100010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Pb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14282" y="214311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Hg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14282" y="2714620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14282" y="328612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O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14282" y="3857628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K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14282" y="442913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Si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214282" y="500063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Ag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214282" y="5572140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Na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214282" y="6143644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214282" y="1571612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Mg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2071670" y="5000636"/>
            <a:ext cx="182780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</a:rPr>
              <a:t>فضة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ورق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 كلاسيكي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</TotalTime>
  <Words>160</Words>
  <Application>Microsoft Office PowerPoint</Application>
  <PresentationFormat>عرض على الشاشة (3:4)‏</PresentationFormat>
  <Paragraphs>68</Paragraphs>
  <Slides>3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4" baseType="lpstr">
      <vt:lpstr>تدفق</vt:lpstr>
      <vt:lpstr>مكونات المادة</vt:lpstr>
      <vt:lpstr>الشريحة 2</vt:lpstr>
      <vt:lpstr>الشريحة 3</vt:lpstr>
    </vt:vector>
  </TitlesOfParts>
  <Company>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مكونات المادة</dc:title>
  <dc:creator>as</dc:creator>
  <cp:lastModifiedBy>as</cp:lastModifiedBy>
  <cp:revision>13</cp:revision>
  <dcterms:created xsi:type="dcterms:W3CDTF">2010-11-01T20:44:40Z</dcterms:created>
  <dcterms:modified xsi:type="dcterms:W3CDTF">2010-11-01T22:43:00Z</dcterms:modified>
</cp:coreProperties>
</file>