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80" d="100"/>
          <a:sy n="80" d="100"/>
        </p:scale>
        <p:origin x="-216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0F31E7F-9422-45CF-BA01-E2059749C89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729D895-3A94-4150-A33C-6F43A7D24CF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9D895-3A94-4150-A33C-6F43A7D24CFD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SA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787EDC3-9F2C-4986-AAB4-7CB6098ED4FD}" type="datetimeFigureOut">
              <a:rPr lang="ar-SA" smtClean="0"/>
              <a:pPr/>
              <a:t>03/26/1432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7D0EBC6-5849-4700-9883-04353FE4460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 smtClean="0"/>
              <a:t>الشغل والطاقة</a:t>
            </a:r>
            <a:endParaRPr lang="ar-SA" b="1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929718" cy="504351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SA" sz="2800" b="1" dirty="0" smtClean="0">
                <a:solidFill>
                  <a:schemeClr val="accent2"/>
                </a:solidFill>
                <a:cs typeface="Arabic Transparent" pitchFamily="2" charset="-78"/>
              </a:rPr>
              <a:t>الشغل ( ش ) :</a:t>
            </a:r>
          </a:p>
          <a:p>
            <a:pPr>
              <a:buNone/>
            </a:pPr>
            <a:r>
              <a:rPr lang="ar-SA" sz="2800" b="1" u="sng" dirty="0" smtClean="0">
                <a:solidFill>
                  <a:srgbClr val="0070C0"/>
                </a:solidFill>
                <a:cs typeface="Arabic Transparent" pitchFamily="2" charset="-78"/>
              </a:rPr>
              <a:t>أنواعه</a:t>
            </a:r>
            <a:r>
              <a:rPr lang="ar-SA" sz="2800" b="1" dirty="0" smtClean="0">
                <a:solidFill>
                  <a:schemeClr val="accent2"/>
                </a:solidFill>
                <a:cs typeface="Arabic Transparent" pitchFamily="2" charset="-78"/>
              </a:rPr>
              <a:t> </a:t>
            </a:r>
          </a:p>
          <a:p>
            <a:pPr>
              <a:buNone/>
            </a:pPr>
            <a:r>
              <a:rPr lang="ar-SA" sz="2800" b="1" dirty="0" smtClean="0">
                <a:solidFill>
                  <a:schemeClr val="accent5"/>
                </a:solidFill>
                <a:cs typeface="Arabic Transparent" pitchFamily="2" charset="-78"/>
              </a:rPr>
              <a:t>1- الشغل العام :</a:t>
            </a:r>
          </a:p>
          <a:p>
            <a:pPr>
              <a:buNone/>
            </a:pPr>
            <a:r>
              <a:rPr lang="ar-SA" sz="2800" b="1" dirty="0" smtClean="0">
                <a:cs typeface="Arabic Transparent" pitchFamily="2" charset="-78"/>
              </a:rPr>
              <a:t>هو بذل أي مجهود عضلي أو عقلي .</a:t>
            </a:r>
          </a:p>
          <a:p>
            <a:pPr>
              <a:buNone/>
            </a:pPr>
            <a:r>
              <a:rPr lang="ar-SA" sz="2800" b="1" dirty="0" smtClean="0">
                <a:solidFill>
                  <a:schemeClr val="accent5"/>
                </a:solidFill>
                <a:cs typeface="Arabic Transparent" pitchFamily="2" charset="-78"/>
              </a:rPr>
              <a:t>2- الشغل الفيزيائي :</a:t>
            </a:r>
          </a:p>
          <a:p>
            <a:pPr>
              <a:buNone/>
            </a:pPr>
            <a:r>
              <a:rPr lang="ar-SA" sz="2800" b="1" dirty="0" smtClean="0">
                <a:cs typeface="Arabic Transparent" pitchFamily="2" charset="-78"/>
              </a:rPr>
              <a:t>هو مقدار القوة المؤثرة على جسم لإزاحته مسافة معينه في نفس اتجاهها .</a:t>
            </a:r>
          </a:p>
          <a:p>
            <a:pPr>
              <a:buNone/>
            </a:pPr>
            <a:r>
              <a:rPr lang="ar-SA" sz="2800" b="1" dirty="0" smtClean="0">
                <a:solidFill>
                  <a:schemeClr val="accent2"/>
                </a:solidFill>
                <a:cs typeface="Arabic Transparent" pitchFamily="2" charset="-78"/>
              </a:rPr>
              <a:t>الشغل الفيزيائي (ش) </a:t>
            </a:r>
          </a:p>
          <a:p>
            <a:pPr>
              <a:buNone/>
            </a:pPr>
            <a:r>
              <a:rPr lang="ar-SA" sz="2800" b="1" dirty="0" smtClean="0">
                <a:solidFill>
                  <a:srgbClr val="0070C0"/>
                </a:solidFill>
                <a:cs typeface="Arabic Transparent" pitchFamily="2" charset="-78"/>
              </a:rPr>
              <a:t>متى يحدث :</a:t>
            </a:r>
          </a:p>
          <a:p>
            <a:pPr>
              <a:buNone/>
            </a:pPr>
            <a:r>
              <a:rPr lang="ar-SA" sz="2800" b="1" dirty="0" smtClean="0">
                <a:cs typeface="Arabic Transparent" pitchFamily="2" charset="-78"/>
              </a:rPr>
              <a:t>عندما تؤثر قوة على جسم وتحركه مسافة معينة في نفس اتجاه القوة .</a:t>
            </a:r>
          </a:p>
          <a:p>
            <a:pPr>
              <a:buNone/>
            </a:pPr>
            <a:r>
              <a:rPr lang="ar-SA" sz="2800" b="1" dirty="0" smtClean="0">
                <a:solidFill>
                  <a:schemeClr val="accent2">
                    <a:lumMod val="75000"/>
                  </a:schemeClr>
                </a:solidFill>
                <a:cs typeface="Arabic Transparent" pitchFamily="2" charset="-78"/>
              </a:rPr>
              <a:t>في هذه الحالة نقول أنه بذل شغلاً على الجسم .</a:t>
            </a:r>
            <a:endParaRPr lang="ar-SA" sz="2800" b="1" dirty="0">
              <a:solidFill>
                <a:schemeClr val="accent2">
                  <a:lumMod val="75000"/>
                </a:schemeClr>
              </a:solidFill>
              <a:cs typeface="Arabic Transparen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285720" y="785794"/>
            <a:ext cx="8572560" cy="5857916"/>
          </a:xfrm>
        </p:spPr>
        <p:txBody>
          <a:bodyPr/>
          <a:lstStyle/>
          <a:p>
            <a:pPr>
              <a:buNone/>
            </a:pPr>
            <a:r>
              <a:rPr lang="ar-SA" b="1" u="sng" dirty="0" smtClean="0">
                <a:solidFill>
                  <a:srgbClr val="0070C0"/>
                </a:solidFill>
              </a:rPr>
              <a:t>العوامل المؤثرة :</a:t>
            </a:r>
          </a:p>
          <a:p>
            <a:pPr>
              <a:buNone/>
            </a:pPr>
            <a:r>
              <a:rPr lang="ar-SA" sz="2400" b="1" dirty="0" smtClean="0"/>
              <a:t>1- مقدار القوة المؤثرة على الجسم .( </a:t>
            </a:r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</a:rPr>
              <a:t>كلما زادت القوة يزداد الشغل </a:t>
            </a:r>
            <a:r>
              <a:rPr lang="ar-SA" sz="2400" b="1" dirty="0" smtClean="0"/>
              <a:t>)</a:t>
            </a:r>
          </a:p>
          <a:p>
            <a:pPr>
              <a:buNone/>
            </a:pPr>
            <a:r>
              <a:rPr lang="ar-SA" sz="2400" b="1" dirty="0" smtClean="0"/>
              <a:t>2- الإزاحة في نفس اتجاه القوة .( </a:t>
            </a:r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</a:rPr>
              <a:t>كلما زادت الإزاحة يزداد الشغل </a:t>
            </a:r>
            <a:r>
              <a:rPr lang="ar-SA" sz="2400" b="1" dirty="0" smtClean="0"/>
              <a:t>)</a:t>
            </a:r>
          </a:p>
          <a:p>
            <a:pPr>
              <a:buNone/>
            </a:pPr>
            <a:r>
              <a:rPr lang="ar-SA" sz="2400" b="1" u="sng" dirty="0" smtClean="0">
                <a:solidFill>
                  <a:schemeClr val="accent2"/>
                </a:solidFill>
              </a:rPr>
              <a:t>القــانون</a:t>
            </a:r>
            <a:r>
              <a:rPr lang="ar-SA" sz="2400" b="1" dirty="0" smtClean="0">
                <a:solidFill>
                  <a:schemeClr val="accent2"/>
                </a:solidFill>
              </a:rPr>
              <a:t> </a:t>
            </a:r>
          </a:p>
          <a:p>
            <a:pPr>
              <a:buNone/>
            </a:pPr>
            <a:endParaRPr lang="ar-SA" sz="2800" b="1" dirty="0" smtClean="0"/>
          </a:p>
          <a:p>
            <a:pPr>
              <a:buNone/>
            </a:pPr>
            <a:r>
              <a:rPr lang="ar-SA" sz="2400" b="1" dirty="0" smtClean="0">
                <a:solidFill>
                  <a:srgbClr val="00B050"/>
                </a:solidFill>
              </a:rPr>
              <a:t>                                      ق / </a:t>
            </a:r>
            <a:r>
              <a:rPr lang="ar-SA" sz="2400" b="1" dirty="0" smtClean="0">
                <a:solidFill>
                  <a:schemeClr val="tx2"/>
                </a:solidFill>
              </a:rPr>
              <a:t>القوة تقاس بوحدة النيوتن </a:t>
            </a:r>
          </a:p>
          <a:p>
            <a:pPr>
              <a:buNone/>
            </a:pPr>
            <a:r>
              <a:rPr lang="ar-SA" sz="2400" b="1" dirty="0" smtClean="0"/>
              <a:t>                                      </a:t>
            </a:r>
            <a:r>
              <a:rPr lang="ar-SA" sz="2400" b="1" dirty="0" smtClean="0">
                <a:solidFill>
                  <a:srgbClr val="00B050"/>
                </a:solidFill>
              </a:rPr>
              <a:t>ف /</a:t>
            </a:r>
            <a:r>
              <a:rPr lang="ar-SA" sz="2400" b="1" dirty="0" smtClean="0"/>
              <a:t> </a:t>
            </a:r>
            <a:r>
              <a:rPr lang="ar-SA" sz="2400" b="1" dirty="0" smtClean="0">
                <a:solidFill>
                  <a:schemeClr val="tx2"/>
                </a:solidFill>
              </a:rPr>
              <a:t>المسافة أو الإزاحة تقاس بوحدة المتر </a:t>
            </a:r>
          </a:p>
          <a:p>
            <a:pPr>
              <a:buNone/>
            </a:pPr>
            <a:r>
              <a:rPr lang="ar-SA" sz="2800" b="1" u="sng" dirty="0" smtClean="0">
                <a:solidFill>
                  <a:srgbClr val="FF0000"/>
                </a:solidFill>
              </a:rPr>
              <a:t>شروطه :</a:t>
            </a:r>
          </a:p>
          <a:p>
            <a:pPr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1- </a:t>
            </a:r>
            <a:r>
              <a:rPr lang="ar-SA" sz="2400" b="1" dirty="0" smtClean="0"/>
              <a:t>أن تؤثر قوة على الجسم .</a:t>
            </a:r>
            <a:endParaRPr lang="ar-SA" sz="2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2- </a:t>
            </a:r>
            <a:r>
              <a:rPr lang="ar-SA" sz="2400" b="1" dirty="0" smtClean="0"/>
              <a:t>أن يتحرك الجسم مسافة معينة . </a:t>
            </a:r>
          </a:p>
          <a:p>
            <a:pPr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3- </a:t>
            </a:r>
            <a:r>
              <a:rPr lang="ar-SA" sz="2400" b="1" dirty="0" smtClean="0"/>
              <a:t>أن يكون اتجاه الحركة في نفس اتجاه القوة .</a:t>
            </a:r>
          </a:p>
          <a:p>
            <a:pPr>
              <a:buNone/>
            </a:pPr>
            <a:r>
              <a:rPr lang="ar-SA" sz="2400" b="1" u="sng" dirty="0" smtClean="0">
                <a:solidFill>
                  <a:srgbClr val="00B050"/>
                </a:solidFill>
              </a:rPr>
              <a:t>وحدة قياسه : </a:t>
            </a:r>
            <a:r>
              <a:rPr lang="ar-SA" sz="2400" b="1" dirty="0" smtClean="0"/>
              <a:t>الجول أو نيوتن </a:t>
            </a:r>
            <a:r>
              <a:rPr lang="en-US" sz="2400" b="1" dirty="0" smtClean="0"/>
              <a:t>x</a:t>
            </a:r>
            <a:r>
              <a:rPr lang="ar-SA" sz="2400" b="1" dirty="0" smtClean="0"/>
              <a:t> متر ( </a:t>
            </a:r>
            <a:r>
              <a:rPr lang="ar-SA" sz="2400" b="1" dirty="0" smtClean="0">
                <a:solidFill>
                  <a:srgbClr val="00B0F0"/>
                </a:solidFill>
              </a:rPr>
              <a:t>جول = ن . م </a:t>
            </a:r>
            <a:r>
              <a:rPr lang="ar-SA" sz="2400" b="1" dirty="0" smtClean="0"/>
              <a:t>)</a:t>
            </a:r>
          </a:p>
          <a:p>
            <a:pPr>
              <a:buNone/>
            </a:pPr>
            <a:endParaRPr lang="ar-SA" sz="28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143108" y="2786058"/>
            <a:ext cx="354231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B050"/>
                </a:solidFill>
              </a:rPr>
              <a:t>ش / </a:t>
            </a:r>
            <a:r>
              <a:rPr lang="ar-SA" sz="2400" b="1" dirty="0" smtClean="0">
                <a:solidFill>
                  <a:schemeClr val="tx2"/>
                </a:solidFill>
              </a:rPr>
              <a:t>الشغل يقاس بوحدة الجول </a:t>
            </a:r>
            <a:endParaRPr lang="ar-SA" sz="2400" b="1" dirty="0">
              <a:solidFill>
                <a:schemeClr val="tx2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7000892" y="3143248"/>
            <a:ext cx="178595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pPr>
              <a:buNone/>
            </a:pPr>
            <a:r>
              <a:rPr lang="ar-SA" sz="2800" b="1" dirty="0" smtClean="0"/>
              <a:t>ش = ق </a:t>
            </a:r>
            <a:r>
              <a:rPr lang="ar-SA" sz="2800" b="1" dirty="0" smtClean="0">
                <a:cs typeface="DecoType Naskh Swashes"/>
              </a:rPr>
              <a:t>x ف                  </a:t>
            </a:r>
            <a:endParaRPr lang="ar-SA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 smtClean="0">
                <a:solidFill>
                  <a:schemeClr val="accent2"/>
                </a:solidFill>
              </a:rPr>
              <a:t>تطبيقات على حساب الشغل</a:t>
            </a:r>
            <a:endParaRPr lang="ar-SA" b="1" dirty="0">
              <a:solidFill>
                <a:schemeClr val="accent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214282" y="1428736"/>
            <a:ext cx="8715436" cy="5257800"/>
          </a:xfrm>
        </p:spPr>
        <p:txBody>
          <a:bodyPr>
            <a:normAutofit/>
          </a:bodyPr>
          <a:lstStyle/>
          <a:p>
            <a:r>
              <a:rPr lang="ar-SA" sz="2400" b="1" dirty="0" smtClean="0">
                <a:solidFill>
                  <a:srgbClr val="00B050"/>
                </a:solidFill>
              </a:rPr>
              <a:t>أولاً الشغل المبذول ضد الجاذبية الأرضية :</a:t>
            </a:r>
          </a:p>
          <a:p>
            <a:pPr>
              <a:buNone/>
            </a:pPr>
            <a:r>
              <a:rPr lang="ar-SA" sz="2400" b="1" dirty="0" smtClean="0">
                <a:solidFill>
                  <a:srgbClr val="FF0000"/>
                </a:solidFill>
              </a:rPr>
              <a:t>مــلاحظة :</a:t>
            </a:r>
            <a:r>
              <a:rPr lang="ar-SA" sz="2400" b="1" dirty="0" smtClean="0"/>
              <a:t> في هذه الحالة تعتبر ثقل الجسم هو القوة والمسافة والارتفاع هو الإزاحة .</a:t>
            </a:r>
          </a:p>
          <a:p>
            <a:pPr>
              <a:buNone/>
            </a:pPr>
            <a:r>
              <a:rPr lang="ar-SA" sz="2400" b="1" dirty="0" smtClean="0">
                <a:solidFill>
                  <a:srgbClr val="00B0F0"/>
                </a:solidFill>
              </a:rPr>
              <a:t>( مــثال ) </a:t>
            </a:r>
          </a:p>
          <a:p>
            <a:pPr>
              <a:buNone/>
            </a:pPr>
            <a:r>
              <a:rPr lang="ar-SA" sz="2400" b="1" dirty="0" smtClean="0"/>
              <a:t>صندوق ثقله 10 نيوتن نريد رفعه مسافة 5 أمتار عن سطح الأرض فما مقدار الشغل </a:t>
            </a:r>
          </a:p>
          <a:p>
            <a:pPr>
              <a:buNone/>
            </a:pPr>
            <a:r>
              <a:rPr lang="ar-SA" sz="2400" b="1" dirty="0" smtClean="0"/>
              <a:t>الذي يجب إنجازه ؟؟</a:t>
            </a:r>
          </a:p>
          <a:p>
            <a:pPr>
              <a:buNone/>
            </a:pPr>
            <a:r>
              <a:rPr lang="ar-SA" sz="2400" b="1" dirty="0" smtClean="0">
                <a:solidFill>
                  <a:schemeClr val="accent2"/>
                </a:solidFill>
              </a:rPr>
              <a:t>الحـــل :</a:t>
            </a:r>
          </a:p>
          <a:p>
            <a:pPr>
              <a:buNone/>
            </a:pPr>
            <a:r>
              <a:rPr lang="ar-SA" sz="2400" b="1" dirty="0" smtClean="0"/>
              <a:t>ش = ق </a:t>
            </a:r>
            <a:r>
              <a:rPr lang="en-US" sz="2400" b="1" dirty="0" smtClean="0"/>
              <a:t>x</a:t>
            </a:r>
            <a:r>
              <a:rPr lang="ar-SA" sz="2400" b="1" dirty="0" smtClean="0"/>
              <a:t> ف       </a:t>
            </a:r>
          </a:p>
          <a:p>
            <a:pPr>
              <a:buNone/>
            </a:pPr>
            <a:r>
              <a:rPr lang="ar-SA" sz="2400" b="1" dirty="0" smtClean="0"/>
              <a:t> ش = 10 نيوتن   </a:t>
            </a:r>
            <a:r>
              <a:rPr lang="en-US" sz="2400" b="1" dirty="0" smtClean="0"/>
              <a:t>x</a:t>
            </a:r>
            <a:r>
              <a:rPr lang="ar-SA" sz="2400" b="1" dirty="0" smtClean="0"/>
              <a:t>  5 م = 50 جول </a:t>
            </a:r>
          </a:p>
          <a:p>
            <a:pPr>
              <a:buNone/>
            </a:pPr>
            <a:r>
              <a:rPr lang="ar-SA" sz="2400" b="1" dirty="0" smtClean="0"/>
              <a:t>الشغل الذي يجب إنجازه ضد الجاذبية الأرضية = 50 جول . </a:t>
            </a:r>
          </a:p>
          <a:p>
            <a:r>
              <a:rPr lang="ar-SA" sz="2400" b="1" dirty="0" smtClean="0">
                <a:solidFill>
                  <a:srgbClr val="00B050"/>
                </a:solidFill>
              </a:rPr>
              <a:t>ثانياً الشغل المبذول ضد قوة الاحتكاك :</a:t>
            </a:r>
          </a:p>
          <a:p>
            <a:pPr>
              <a:buNone/>
            </a:pPr>
            <a:r>
              <a:rPr lang="ar-SA" sz="2400" b="1" dirty="0" smtClean="0">
                <a:solidFill>
                  <a:srgbClr val="C00000"/>
                </a:solidFill>
              </a:rPr>
              <a:t>مــلاحظة : </a:t>
            </a:r>
            <a:r>
              <a:rPr lang="ar-SA" sz="2400" b="1" dirty="0" smtClean="0"/>
              <a:t>في هذه الحالة تعتبر القوة ضد الاحتكاك هي القوة والمسافة هي الإزاحة .</a:t>
            </a:r>
            <a:endParaRPr lang="ar-S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612648" y="857232"/>
            <a:ext cx="8153400" cy="5238768"/>
          </a:xfrm>
        </p:spPr>
        <p:txBody>
          <a:bodyPr/>
          <a:lstStyle/>
          <a:p>
            <a:pPr>
              <a:buNone/>
            </a:pPr>
            <a:r>
              <a:rPr lang="ar-SA" b="1" u="sng" dirty="0" smtClean="0">
                <a:solidFill>
                  <a:srgbClr val="00B050"/>
                </a:solidFill>
              </a:rPr>
              <a:t>مـــثال :</a:t>
            </a:r>
          </a:p>
          <a:p>
            <a:pPr>
              <a:buNone/>
            </a:pPr>
            <a:r>
              <a:rPr lang="ar-SA" sz="2400" b="1" dirty="0" smtClean="0"/>
              <a:t>عند دفع مكعب لينزلق تحرك بسرعة ثم </a:t>
            </a:r>
            <a:r>
              <a:rPr lang="ar-SA" sz="2400" b="1" smtClean="0"/>
              <a:t>تباطا </a:t>
            </a:r>
            <a:r>
              <a:rPr lang="ar-SA" sz="2400" b="1" dirty="0" smtClean="0"/>
              <a:t>إلى أن </a:t>
            </a:r>
            <a:r>
              <a:rPr lang="ar-SA" sz="2400" b="1" dirty="0" smtClean="0"/>
              <a:t>يتوقف </a:t>
            </a:r>
            <a:r>
              <a:rPr lang="ar-SA" sz="2400" b="1" dirty="0" smtClean="0"/>
              <a:t>فكانت قوة الاحتكاك</a:t>
            </a:r>
          </a:p>
          <a:p>
            <a:pPr>
              <a:buNone/>
            </a:pPr>
            <a:r>
              <a:rPr lang="ar-SA" sz="2400" b="1" dirty="0" smtClean="0"/>
              <a:t>15 نيوتن وانزلق مسافة قدرها 2 متر .</a:t>
            </a:r>
          </a:p>
          <a:p>
            <a:pPr>
              <a:buNone/>
            </a:pPr>
            <a:r>
              <a:rPr lang="ar-SA" sz="2400" b="1" dirty="0" smtClean="0">
                <a:solidFill>
                  <a:srgbClr val="00B0F0"/>
                </a:solidFill>
              </a:rPr>
              <a:t>احسب مقدار الشغل الذي أنجزه المكعب أثناء حركته .</a:t>
            </a:r>
          </a:p>
          <a:p>
            <a:pPr>
              <a:buNone/>
            </a:pPr>
            <a:r>
              <a:rPr lang="ar-SA" sz="2400" b="1" dirty="0" smtClean="0">
                <a:solidFill>
                  <a:srgbClr val="C00000"/>
                </a:solidFill>
              </a:rPr>
              <a:t>الحــــل :</a:t>
            </a:r>
          </a:p>
          <a:p>
            <a:pPr>
              <a:buNone/>
            </a:pPr>
            <a:r>
              <a:rPr lang="ar-SA" sz="2400" b="1" dirty="0" smtClean="0"/>
              <a:t>ش = ق </a:t>
            </a:r>
            <a:r>
              <a:rPr lang="en-US" sz="2400" b="1" dirty="0" smtClean="0"/>
              <a:t>x</a:t>
            </a:r>
            <a:r>
              <a:rPr lang="ar-SA" sz="2400" b="1" dirty="0" smtClean="0"/>
              <a:t> ف </a:t>
            </a:r>
          </a:p>
          <a:p>
            <a:pPr>
              <a:buNone/>
            </a:pPr>
            <a:r>
              <a:rPr lang="ar-SA" sz="2400" b="1" dirty="0" smtClean="0"/>
              <a:t>ش = 15 نيوتن </a:t>
            </a:r>
            <a:r>
              <a:rPr lang="en-US" sz="2400" b="1" dirty="0" smtClean="0"/>
              <a:t>x</a:t>
            </a:r>
            <a:r>
              <a:rPr lang="ar-SA" sz="2400" b="1" dirty="0" smtClean="0"/>
              <a:t> 2 م  = 30 جول </a:t>
            </a:r>
          </a:p>
          <a:p>
            <a:pPr>
              <a:buNone/>
            </a:pPr>
            <a:r>
              <a:rPr lang="ar-SA" sz="2400" b="1" dirty="0" smtClean="0"/>
              <a:t>مقدار الشغل الذي بذله المكعب ضد قوة الاحتكاك = 30 جول .</a:t>
            </a:r>
          </a:p>
          <a:p>
            <a:pPr>
              <a:buNone/>
            </a:pPr>
            <a:r>
              <a:rPr lang="ar-SA" sz="2400" b="1" dirty="0" smtClean="0"/>
              <a:t> </a:t>
            </a:r>
          </a:p>
          <a:p>
            <a:pPr>
              <a:buNone/>
            </a:pPr>
            <a:endParaRPr lang="ar-SA" b="1" u="sng" dirty="0">
              <a:solidFill>
                <a:srgbClr val="00B05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142976" y="5072074"/>
            <a:ext cx="7399969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للاطلاع / تعريف المسافة : هي عدد وحدات الطول بين نقطتين تماماً .</a:t>
            </a:r>
          </a:p>
          <a:p>
            <a:r>
              <a:rPr lang="ar-SA" sz="2400" b="1" dirty="0" smtClean="0"/>
              <a:t>           تعريف الإزاحة : هي أقصر مسافة بين نقطتين في خط مستقيم .</a:t>
            </a:r>
            <a:endParaRPr lang="ar-S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185</TotalTime>
  <Words>355</Words>
  <Application>Microsoft Office PowerPoint</Application>
  <PresentationFormat>عرض على الشاشة (3:4)‏</PresentationFormat>
  <Paragraphs>49</Paragraphs>
  <Slides>4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ألوان متوسطة</vt:lpstr>
      <vt:lpstr>الشغل والطاقة</vt:lpstr>
      <vt:lpstr>الشريحة 2</vt:lpstr>
      <vt:lpstr>تطبيقات على حساب الشغل</vt:lpstr>
      <vt:lpstr>الشريحة 4</vt:lpstr>
    </vt:vector>
  </TitlesOfParts>
  <Company>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الشغل والطاقة</dc:title>
  <dc:creator>as</dc:creator>
  <cp:lastModifiedBy>TOSHIBA</cp:lastModifiedBy>
  <cp:revision>10</cp:revision>
  <dcterms:created xsi:type="dcterms:W3CDTF">2011-02-22T17:17:29Z</dcterms:created>
  <dcterms:modified xsi:type="dcterms:W3CDTF">2011-03-01T07:01:04Z</dcterms:modified>
</cp:coreProperties>
</file>