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7" r:id="rId12"/>
    <p:sldId id="269" r:id="rId13"/>
    <p:sldId id="278" r:id="rId14"/>
    <p:sldId id="279" r:id="rId15"/>
    <p:sldId id="270" r:id="rId16"/>
    <p:sldId id="28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CC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87218" autoAdjust="0"/>
  </p:normalViewPr>
  <p:slideViewPr>
    <p:cSldViewPr>
      <p:cViewPr>
        <p:scale>
          <a:sx n="49" d="100"/>
          <a:sy n="49" d="100"/>
        </p:scale>
        <p:origin x="-52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15CA4CC-FC1B-4440-AD64-FE5879E87737}" type="datetimeFigureOut">
              <a:rPr lang="ar-SA" smtClean="0"/>
              <a:pPr/>
              <a:t>07/04/1432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FB045AD-6A60-4B4A-97F6-1D5A6EFB678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3F9F-49BA-4EA0-B15D-BB7464A9F475}" type="datetimeFigureOut">
              <a:rPr lang="ar-SA" smtClean="0"/>
              <a:pPr/>
              <a:t>07/04/1432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9F9B-CC75-4248-9495-3174A34A42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3F9F-49BA-4EA0-B15D-BB7464A9F475}" type="datetimeFigureOut">
              <a:rPr lang="ar-SA" smtClean="0"/>
              <a:pPr/>
              <a:t>07/04/1432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9F9B-CC75-4248-9495-3174A34A42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3F9F-49BA-4EA0-B15D-BB7464A9F475}" type="datetimeFigureOut">
              <a:rPr lang="ar-SA" smtClean="0"/>
              <a:pPr/>
              <a:t>07/04/1432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9F9B-CC75-4248-9495-3174A34A42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3F9F-49BA-4EA0-B15D-BB7464A9F475}" type="datetimeFigureOut">
              <a:rPr lang="ar-SA" smtClean="0"/>
              <a:pPr/>
              <a:t>07/04/1432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9F9B-CC75-4248-9495-3174A34A42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3F9F-49BA-4EA0-B15D-BB7464A9F475}" type="datetimeFigureOut">
              <a:rPr lang="ar-SA" smtClean="0"/>
              <a:pPr/>
              <a:t>07/04/1432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9F9B-CC75-4248-9495-3174A34A42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3F9F-49BA-4EA0-B15D-BB7464A9F475}" type="datetimeFigureOut">
              <a:rPr lang="ar-SA" smtClean="0"/>
              <a:pPr/>
              <a:t>07/04/1432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9F9B-CC75-4248-9495-3174A34A42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3F9F-49BA-4EA0-B15D-BB7464A9F475}" type="datetimeFigureOut">
              <a:rPr lang="ar-SA" smtClean="0"/>
              <a:pPr/>
              <a:t>07/04/1432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9F9B-CC75-4248-9495-3174A34A42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3F9F-49BA-4EA0-B15D-BB7464A9F475}" type="datetimeFigureOut">
              <a:rPr lang="ar-SA" smtClean="0"/>
              <a:pPr/>
              <a:t>07/04/1432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9F9B-CC75-4248-9495-3174A34A42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3F9F-49BA-4EA0-B15D-BB7464A9F475}" type="datetimeFigureOut">
              <a:rPr lang="ar-SA" smtClean="0"/>
              <a:pPr/>
              <a:t>07/04/1432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9F9B-CC75-4248-9495-3174A34A42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3F9F-49BA-4EA0-B15D-BB7464A9F475}" type="datetimeFigureOut">
              <a:rPr lang="ar-SA" smtClean="0"/>
              <a:pPr/>
              <a:t>07/04/1432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9F9B-CC75-4248-9495-3174A34A42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53F9F-49BA-4EA0-B15D-BB7464A9F475}" type="datetimeFigureOut">
              <a:rPr lang="ar-SA" smtClean="0"/>
              <a:pPr/>
              <a:t>07/04/1432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9F9B-CC75-4248-9495-3174A34A42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53F9F-49BA-4EA0-B15D-BB7464A9F475}" type="datetimeFigureOut">
              <a:rPr lang="ar-SA" smtClean="0"/>
              <a:pPr/>
              <a:t>07/04/1432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09F9B-CC75-4248-9495-3174A34A424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عاتنة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3571876"/>
            <a:ext cx="3929058" cy="3286124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643042" y="1000108"/>
            <a:ext cx="585791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 smtClean="0">
                <a:cs typeface="Diwani Bent" pitchFamily="2" charset="-78"/>
              </a:rPr>
              <a:t>بسم الله ارحمن </a:t>
            </a:r>
            <a:r>
              <a:rPr lang="ar-SA" sz="8000" dirty="0" smtClean="0">
                <a:cs typeface="Diwani Bent" pitchFamily="2" charset="-78"/>
              </a:rPr>
              <a:t>الرحيم </a:t>
            </a:r>
            <a:endParaRPr lang="ar-SA" sz="8000" dirty="0">
              <a:cs typeface="Diwani Bent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00034" y="3071810"/>
            <a:ext cx="7143768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6600" dirty="0" smtClean="0">
                <a:cs typeface="Diwani Bent" pitchFamily="2" charset="-78"/>
              </a:rPr>
              <a:t>السلام عليكم ورحمه الله وبركاته</a:t>
            </a:r>
            <a:endParaRPr lang="ar-SA" sz="6600" dirty="0">
              <a:cs typeface="Diwani Bent" pitchFamily="2" charset="-78"/>
            </a:endParaRPr>
          </a:p>
        </p:txBody>
      </p:sp>
      <p:pic>
        <p:nvPicPr>
          <p:cNvPr id="5" name="صورة 4" descr="4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785794"/>
            <a:ext cx="1357322" cy="1500198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فقيؤ.jpg"/>
          <p:cNvPicPr>
            <a:picLocks noChangeAspect="1"/>
          </p:cNvPicPr>
          <p:nvPr/>
        </p:nvPicPr>
        <p:blipFill>
          <a:blip r:embed="rId2">
            <a:lum bright="28000" contrast="3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928794" y="1357298"/>
            <a:ext cx="4572032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800" dirty="0" smtClean="0">
                <a:cs typeface="DecoType Naskh Extensions" pitchFamily="2" charset="-78"/>
              </a:rPr>
              <a:t>الفكرة  العامة </a:t>
            </a:r>
            <a:r>
              <a:rPr lang="ar-SA" sz="8800" dirty="0" smtClean="0">
                <a:cs typeface="DecoType Naskh Extensions" pitchFamily="2" charset="-78"/>
              </a:rPr>
              <a:t>:</a:t>
            </a:r>
            <a:endParaRPr lang="ar-SA" sz="8800" dirty="0">
              <a:cs typeface="DecoType Naskh Extension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2786058"/>
            <a:ext cx="7786742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6000" b="1" dirty="0" smtClean="0">
                <a:solidFill>
                  <a:srgbClr val="FF0000"/>
                </a:solidFill>
              </a:rPr>
              <a:t> بيان </a:t>
            </a:r>
            <a:r>
              <a:rPr lang="ar-SA" sz="6000" b="1" dirty="0" smtClean="0">
                <a:solidFill>
                  <a:srgbClr val="FF0000"/>
                </a:solidFill>
              </a:rPr>
              <a:t>فضل </a:t>
            </a:r>
            <a:r>
              <a:rPr lang="ar-SA" sz="6000" b="1" dirty="0" smtClean="0">
                <a:solidFill>
                  <a:srgbClr val="FF0000"/>
                </a:solidFill>
              </a:rPr>
              <a:t>الأم وواجب</a:t>
            </a:r>
          </a:p>
          <a:p>
            <a:pPr algn="ctr"/>
            <a:r>
              <a:rPr lang="ar-SA" sz="6000" b="1" dirty="0" smtClean="0">
                <a:solidFill>
                  <a:srgbClr val="FF0000"/>
                </a:solidFill>
              </a:rPr>
              <a:t> الأبناء </a:t>
            </a:r>
            <a:r>
              <a:rPr lang="ar-SA" sz="6000" b="1" dirty="0" smtClean="0">
                <a:solidFill>
                  <a:srgbClr val="FF0000"/>
                </a:solidFill>
              </a:rPr>
              <a:t>تجاه </a:t>
            </a:r>
            <a:r>
              <a:rPr lang="ar-SA" sz="6000" b="1" dirty="0" smtClean="0">
                <a:solidFill>
                  <a:srgbClr val="FF0000"/>
                </a:solidFill>
              </a:rPr>
              <a:t>الأمهات </a:t>
            </a:r>
            <a:endParaRPr lang="ar-SA" sz="6000" b="1" dirty="0">
              <a:solidFill>
                <a:srgbClr val="FF0000"/>
              </a:solidFill>
            </a:endParaRPr>
          </a:p>
        </p:txBody>
      </p:sp>
      <p:pic>
        <p:nvPicPr>
          <p:cNvPr id="5" name="صورة 4" descr="000200BF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357422" cy="2428868"/>
          </a:xfrm>
          <a:prstGeom prst="rect">
            <a:avLst/>
          </a:prstGeom>
        </p:spPr>
      </p:pic>
      <p:pic>
        <p:nvPicPr>
          <p:cNvPr id="6" name="صورة 5" descr="f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16" y="1000108"/>
            <a:ext cx="1928794" cy="1785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ros06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7222" y="0"/>
            <a:ext cx="2000264" cy="6858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2714612" y="500042"/>
            <a:ext cx="614363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cs typeface="Arabic Transparent" pitchFamily="2" charset="-78"/>
              </a:rPr>
              <a:t>فِداكِ رُوحِي وأحْشَائي وفيضُ دمِي </a:t>
            </a:r>
            <a:endParaRPr lang="ar-SA" sz="4000" dirty="0">
              <a:cs typeface="Arabic Transparent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071538" y="1643050"/>
            <a:ext cx="521497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4000" dirty="0" smtClean="0">
                <a:cs typeface="Arabic Transparent" pitchFamily="2" charset="-78"/>
              </a:rPr>
              <a:t>فِداكِ </a:t>
            </a:r>
            <a:r>
              <a:rPr lang="ar-SA" sz="4000" dirty="0" smtClean="0">
                <a:cs typeface="Arabic Transparent" pitchFamily="2" charset="-78"/>
              </a:rPr>
              <a:t>قلبٌ بنبضِ </a:t>
            </a:r>
            <a:r>
              <a:rPr lang="ar-SA" sz="4000" dirty="0" smtClean="0">
                <a:cs typeface="Arabic Transparent" pitchFamily="2" charset="-78"/>
              </a:rPr>
              <a:t>الحُبِّ مَوّارُ</a:t>
            </a:r>
            <a:endParaRPr lang="ar-SA" sz="4000" dirty="0">
              <a:cs typeface="Arabic Transparent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000364" y="2714620"/>
            <a:ext cx="585791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أُمّاهُ أُمّاهٌ </a:t>
            </a:r>
            <a:r>
              <a:rPr lang="ar-SA" sz="4000" dirty="0" smtClean="0"/>
              <a:t>يا لحنَ الهوى ِبَفمي</a:t>
            </a:r>
            <a:endParaRPr lang="ar-SA" sz="40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714348" y="3786190"/>
            <a:ext cx="528641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يا </a:t>
            </a:r>
            <a:r>
              <a:rPr lang="ar-SA" sz="4000" dirty="0" smtClean="0"/>
              <a:t>عذبةَ الرُّوحِ </a:t>
            </a:r>
            <a:r>
              <a:rPr lang="ar-SA" sz="4000" dirty="0" smtClean="0"/>
              <a:t>فيك </a:t>
            </a:r>
            <a:r>
              <a:rPr lang="ar-SA" sz="4000" dirty="0" smtClean="0"/>
              <a:t>الشِّعرُ يحتارُ</a:t>
            </a:r>
            <a:endParaRPr lang="ar-SA" sz="40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2786050" y="4857760"/>
            <a:ext cx="592935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أفديكِ أُمّاهُ </a:t>
            </a:r>
            <a:r>
              <a:rPr lang="ar-SA" sz="4000" dirty="0" smtClean="0"/>
              <a:t>يا </a:t>
            </a:r>
            <a:r>
              <a:rPr lang="ar-SA" sz="4000" dirty="0" smtClean="0"/>
              <a:t>نبضَ </a:t>
            </a:r>
            <a:r>
              <a:rPr lang="ar-SA" sz="4000" dirty="0" smtClean="0"/>
              <a:t>الهوى </a:t>
            </a:r>
            <a:r>
              <a:rPr lang="ar-SA" sz="4000" dirty="0" smtClean="0"/>
              <a:t>بدمِي </a:t>
            </a:r>
            <a:endParaRPr lang="ar-SA" sz="4000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500034" y="5786454"/>
            <a:ext cx="542928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إنْ كنتِ لُؤلؤةً فالقلبُ مَحَّارُ</a:t>
            </a:r>
            <a:endParaRPr lang="ar-SA" sz="4000" dirty="0"/>
          </a:p>
        </p:txBody>
      </p:sp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w6w2005041323002264935c98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4422"/>
            <a:ext cx="4044431" cy="6047535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357290" y="4286256"/>
            <a:ext cx="750095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مدي الحب الذي </a:t>
            </a:r>
            <a:r>
              <a:rPr lang="ar-SA" sz="4800" dirty="0" smtClean="0"/>
              <a:t>يكنه </a:t>
            </a:r>
            <a:r>
              <a:rPr lang="ar-SA" sz="4800" dirty="0" smtClean="0"/>
              <a:t>الشاعر لأمه .</a:t>
            </a:r>
            <a:endParaRPr lang="ar-SA" sz="48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786314" y="1857364"/>
            <a:ext cx="314327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dirty="0" smtClean="0">
                <a:solidFill>
                  <a:srgbClr val="FF33CC"/>
                </a:solidFill>
              </a:rPr>
              <a:t>الفكرة الجزئية</a:t>
            </a:r>
            <a:endParaRPr lang="ar-SA" sz="4400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عيد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70446">
            <a:off x="423805" y="708705"/>
            <a:ext cx="1293981" cy="1309158"/>
          </a:xfrm>
          <a:prstGeom prst="rect">
            <a:avLst/>
          </a:prstGeom>
        </p:spPr>
      </p:pic>
      <p:pic>
        <p:nvPicPr>
          <p:cNvPr id="3" name="صورة 2" descr="hearts05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98794">
            <a:off x="175812" y="46016"/>
            <a:ext cx="1190625" cy="6810842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3357554" y="428604"/>
            <a:ext cx="528641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يا منْ سَهرِتِ لتَرعَي أَنّتِي وعلى </a:t>
            </a:r>
            <a:endParaRPr lang="ar-SA" sz="4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857356" y="1500174"/>
            <a:ext cx="435771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أجفانِكِ الدَّمعُ بالآمَالِ مَوَّارُ </a:t>
            </a:r>
            <a:endParaRPr lang="ar-SA" sz="40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3357554" y="2357430"/>
            <a:ext cx="521497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كُنْتُ الشُّموخَ إذا أبْصرتِني أمَلاً</a:t>
            </a:r>
            <a:endParaRPr lang="ar-SA" sz="40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000100" y="3286124"/>
            <a:ext cx="492922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((هذا </a:t>
            </a:r>
            <a:r>
              <a:rPr lang="ar-SA" sz="4000" dirty="0" smtClean="0"/>
              <a:t>بُنَيَّ </a:t>
            </a:r>
            <a:r>
              <a:rPr lang="ar-SA" sz="4000" dirty="0" smtClean="0"/>
              <a:t>)) </a:t>
            </a:r>
            <a:r>
              <a:rPr lang="ar-SA" sz="4000" dirty="0" smtClean="0"/>
              <a:t>لَهُ بالعزِّ أسْرارُ</a:t>
            </a:r>
            <a:endParaRPr lang="ar-SA" sz="40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3071802" y="4071942"/>
            <a:ext cx="535785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عَلّمتِني أنْ أرَى دُنيَايَ مُحْتقِراً</a:t>
            </a:r>
            <a:endParaRPr lang="ar-SA" sz="40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857224" y="5000636"/>
            <a:ext cx="485778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إذا </a:t>
            </a:r>
            <a:r>
              <a:rPr lang="ar-SA" sz="4000" dirty="0" smtClean="0"/>
              <a:t>أُقِيمَ </a:t>
            </a:r>
            <a:r>
              <a:rPr lang="ar-SA" sz="4000" dirty="0" smtClean="0"/>
              <a:t>لها </a:t>
            </a:r>
            <a:r>
              <a:rPr lang="ar-SA" sz="4000" dirty="0" smtClean="0"/>
              <a:t>فِي النّاسِ إكبَارُ</a:t>
            </a:r>
            <a:endParaRPr lang="ar-SA" sz="4000" dirty="0"/>
          </a:p>
        </p:txBody>
      </p:sp>
    </p:spTree>
  </p:cSld>
  <p:clrMapOvr>
    <a:masterClrMapping/>
  </p:clrMapOvr>
  <p:transition>
    <p:sndAc>
      <p:stSnd>
        <p:snd r:embed="rId2" name="arrow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32622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454" y="3643314"/>
            <a:ext cx="2214546" cy="3214686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000364" y="785794"/>
            <a:ext cx="535785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علّمْتِني أنّها بَحْرٌ نُصارِعُهُ </a:t>
            </a:r>
            <a:endParaRPr lang="ar-SA" sz="40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71472" y="1571612"/>
            <a:ext cx="557216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والبَحرُ </a:t>
            </a:r>
            <a:r>
              <a:rPr lang="ar-SA" sz="4000" dirty="0" smtClean="0"/>
              <a:t>مهما </a:t>
            </a:r>
            <a:r>
              <a:rPr lang="ar-SA" sz="4000" dirty="0" smtClean="0"/>
              <a:t>تَوالى الدَّهرُ غدَّارُ</a:t>
            </a:r>
            <a:endParaRPr lang="ar-SA" sz="4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143240" y="2643182"/>
            <a:ext cx="514353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علّمتِني خَالصَ التّعليمِ </a:t>
            </a:r>
            <a:r>
              <a:rPr lang="ar-SA" sz="4000" dirty="0" smtClean="0"/>
              <a:t>في </a:t>
            </a:r>
            <a:r>
              <a:rPr lang="ar-SA" sz="4000" dirty="0" smtClean="0"/>
              <a:t>زمنٍ</a:t>
            </a:r>
            <a:endParaRPr lang="ar-SA" sz="40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0" y="3571876"/>
            <a:ext cx="464343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تلوّثتْ </a:t>
            </a:r>
            <a:r>
              <a:rPr lang="ar-SA" sz="4000" dirty="0"/>
              <a:t>فيه </a:t>
            </a:r>
            <a:r>
              <a:rPr lang="ar-SA" sz="4000" dirty="0" smtClean="0"/>
              <a:t>بالتعليمِ أفكارُ</a:t>
            </a:r>
            <a:endParaRPr lang="ar-SA" sz="40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143108" y="4500570"/>
            <a:ext cx="507209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لمْ تقرئِي كُتُباً </a:t>
            </a:r>
            <a:r>
              <a:rPr lang="ar-SA" sz="4000" dirty="0" smtClean="0"/>
              <a:t>لم </a:t>
            </a:r>
            <a:r>
              <a:rPr lang="ar-SA" sz="4000" dirty="0" smtClean="0"/>
              <a:t>تُمسِكي قَلماً</a:t>
            </a:r>
            <a:endParaRPr lang="ar-SA" sz="40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428596" y="5572140"/>
            <a:ext cx="464347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/>
              <a:t>لكنَّ تهذيبكُمْ كالبحرِ </a:t>
            </a:r>
            <a:r>
              <a:rPr lang="ar-SA" sz="4000" dirty="0" err="1" smtClean="0"/>
              <a:t>زخّارُ</a:t>
            </a:r>
            <a:endParaRPr lang="ar-SA" sz="4000" dirty="0"/>
          </a:p>
        </p:txBody>
      </p:sp>
    </p:spTree>
  </p:cSld>
  <p:clrMapOvr>
    <a:masterClrMapping/>
  </p:clrMapOvr>
  <p:transition>
    <p:sndAc>
      <p:stSnd>
        <p:snd r:embed="rId2" name="arrow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w6w2005041323002264935c98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85795"/>
            <a:ext cx="3786182" cy="6072206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071802" y="3786190"/>
            <a:ext cx="5572164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6000" dirty="0" smtClean="0"/>
              <a:t>فضل </a:t>
            </a:r>
            <a:r>
              <a:rPr lang="ar-SA" sz="6000" dirty="0" smtClean="0"/>
              <a:t>الأم </a:t>
            </a:r>
            <a:r>
              <a:rPr lang="ar-SA" sz="6000" dirty="0" smtClean="0"/>
              <a:t>علي </a:t>
            </a:r>
            <a:r>
              <a:rPr lang="ar-SA" sz="6000" dirty="0" smtClean="0"/>
              <a:t>الأبناء</a:t>
            </a:r>
            <a:endParaRPr lang="ar-SA" sz="60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429124" y="1643050"/>
            <a:ext cx="328614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>
                <a:solidFill>
                  <a:srgbClr val="FF33CC"/>
                </a:solidFill>
              </a:rPr>
              <a:t>الفكرة الجزئية </a:t>
            </a:r>
            <a:endParaRPr lang="ar-SA" sz="4800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غلبللا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34" y="4429108"/>
            <a:ext cx="1500166" cy="2428892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000364" y="500042"/>
            <a:ext cx="542928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أوصانِي </a:t>
            </a:r>
            <a:r>
              <a:rPr lang="ar-SA" sz="4800" dirty="0" smtClean="0"/>
              <a:t>الله يا </a:t>
            </a:r>
            <a:r>
              <a:rPr lang="ar-SA" sz="4800" dirty="0" smtClean="0"/>
              <a:t>أُمّاهُ بِرّكُمُ </a:t>
            </a:r>
            <a:endParaRPr lang="ar-SA" sz="4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642910" y="1500174"/>
            <a:ext cx="535785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وأحْكَمَتْ عُنُقِي بالحقِّ آثارُ</a:t>
            </a:r>
            <a:endParaRPr lang="ar-SA" sz="48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928926" y="2357430"/>
            <a:ext cx="571504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((ولا </a:t>
            </a:r>
            <a:r>
              <a:rPr lang="ar-SA" sz="4800" dirty="0" smtClean="0"/>
              <a:t>تَقُلْ لَهُما أُفٍّ)) </a:t>
            </a:r>
            <a:r>
              <a:rPr lang="ar-SA" sz="4800" dirty="0" smtClean="0"/>
              <a:t>أأ</a:t>
            </a:r>
            <a:r>
              <a:rPr lang="ar-SA" sz="4800" dirty="0" smtClean="0"/>
              <a:t>نْطِقُها</a:t>
            </a:r>
            <a:endParaRPr lang="ar-SA" sz="48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0" y="3429000"/>
            <a:ext cx="621510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ويلِي إذنْ ويلَ خِزْيٍِ بَعْدهُ النَّارُ</a:t>
            </a:r>
            <a:endParaRPr lang="ar-SA" sz="48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214546" y="4357694"/>
            <a:ext cx="564360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أُمَّاهُ فَضْلُكِ بَحْرٌ </a:t>
            </a:r>
            <a:r>
              <a:rPr lang="ar-SA" sz="4800" dirty="0" smtClean="0"/>
              <a:t>لا </a:t>
            </a:r>
            <a:r>
              <a:rPr lang="ar-SA" sz="4800" dirty="0" smtClean="0"/>
              <a:t>يُحيطُ </a:t>
            </a:r>
            <a:r>
              <a:rPr lang="ar-SA" sz="4800" dirty="0" err="1" smtClean="0"/>
              <a:t>بِهِ</a:t>
            </a:r>
            <a:endParaRPr lang="ar-SA" sz="48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0" y="5500702"/>
            <a:ext cx="635795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مِنْ فيضِ قلْبي تَرَانيمٌ وأشْعارُ </a:t>
            </a:r>
            <a:endParaRPr lang="ar-SA" sz="4800" dirty="0"/>
          </a:p>
        </p:txBody>
      </p:sp>
    </p:spTree>
  </p:cSld>
  <p:clrMapOvr>
    <a:masterClrMapping/>
  </p:clrMapOvr>
  <p:transition>
    <p:randomBar dir="vert"/>
    <p:sndAc>
      <p:stSnd>
        <p:snd r:embed="rId2" name="breez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w6w2005041323002264935c98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214422"/>
            <a:ext cx="3706511" cy="5919804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786050" y="4000504"/>
            <a:ext cx="592935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واجب </a:t>
            </a:r>
            <a:r>
              <a:rPr lang="ar-SA" sz="4800" dirty="0" smtClean="0"/>
              <a:t>الأبناء </a:t>
            </a:r>
            <a:r>
              <a:rPr lang="ar-SA" sz="4800" dirty="0" smtClean="0"/>
              <a:t>نحو </a:t>
            </a:r>
            <a:r>
              <a:rPr lang="ar-SA" sz="4800" dirty="0" smtClean="0"/>
              <a:t>أمهاتهم </a:t>
            </a:r>
            <a:r>
              <a:rPr lang="ar-SA" sz="4800" dirty="0" smtClean="0"/>
              <a:t>0</a:t>
            </a:r>
            <a:endParaRPr lang="ar-SA" sz="4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357554" y="2000240"/>
            <a:ext cx="385765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dirty="0" smtClean="0">
                <a:solidFill>
                  <a:srgbClr val="FF33CC"/>
                </a:solidFill>
              </a:rPr>
              <a:t>الفكرة الجزئية:</a:t>
            </a:r>
            <a:endParaRPr lang="ar-SA" sz="4400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ros069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4338"/>
            <a:ext cx="2571750" cy="2628900"/>
          </a:xfrm>
          <a:prstGeom prst="rect">
            <a:avLst/>
          </a:prstGeom>
        </p:spPr>
      </p:pic>
      <p:pic>
        <p:nvPicPr>
          <p:cNvPr id="3" name="صورة 2" descr="ros069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50" y="4229100"/>
            <a:ext cx="2571750" cy="26289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2571736" y="1000108"/>
            <a:ext cx="328614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>
                <a:solidFill>
                  <a:srgbClr val="7030A0"/>
                </a:solidFill>
              </a:rPr>
              <a:t>التطبيق :</a:t>
            </a:r>
            <a:endParaRPr lang="ar-SA" sz="4800" dirty="0">
              <a:solidFill>
                <a:srgbClr val="7030A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214414" y="2357430"/>
            <a:ext cx="721523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FF0066"/>
                </a:solidFill>
              </a:rPr>
              <a:t>1- ما معني كلمة فيض ومضاد كلمه الحب </a:t>
            </a:r>
            <a:endParaRPr lang="ar-SA" sz="3600" dirty="0">
              <a:solidFill>
                <a:srgbClr val="FF0066"/>
              </a:solidFill>
            </a:endParaRPr>
          </a:p>
        </p:txBody>
      </p:sp>
      <p:pic>
        <p:nvPicPr>
          <p:cNvPr id="6" name="صورة 5" descr="rm%20(21)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338862" flipV="1">
            <a:off x="1631138" y="2391474"/>
            <a:ext cx="571503" cy="928694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357290" y="3571876"/>
            <a:ext cx="700092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FF0066"/>
                </a:solidFill>
              </a:rPr>
              <a:t>2-اشرحي البيت </a:t>
            </a:r>
            <a:r>
              <a:rPr lang="ar-SA" sz="3600" dirty="0" smtClean="0">
                <a:solidFill>
                  <a:srgbClr val="FF0066"/>
                </a:solidFill>
              </a:rPr>
              <a:t>الأول </a:t>
            </a:r>
            <a:r>
              <a:rPr lang="ar-SA" sz="3600" dirty="0" smtClean="0">
                <a:solidFill>
                  <a:srgbClr val="FF0066"/>
                </a:solidFill>
              </a:rPr>
              <a:t>والثاني بأسلوبك</a:t>
            </a:r>
            <a:endParaRPr lang="ar-SA" sz="3600" dirty="0">
              <a:solidFill>
                <a:srgbClr val="FF0066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857224" y="4786322"/>
            <a:ext cx="592935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FF0066"/>
                </a:solidFill>
              </a:rPr>
              <a:t>3-بماذا </a:t>
            </a:r>
            <a:r>
              <a:rPr lang="ar-SA" sz="3200" dirty="0" smtClean="0">
                <a:solidFill>
                  <a:srgbClr val="FF0066"/>
                </a:solidFill>
              </a:rPr>
              <a:t>أوصى </a:t>
            </a:r>
            <a:r>
              <a:rPr lang="ar-SA" sz="3200" dirty="0" smtClean="0">
                <a:solidFill>
                  <a:srgbClr val="FF0066"/>
                </a:solidFill>
              </a:rPr>
              <a:t>الله </a:t>
            </a:r>
            <a:r>
              <a:rPr lang="ar-SA" sz="3200" dirty="0" smtClean="0">
                <a:solidFill>
                  <a:srgbClr val="FF0066"/>
                </a:solidFill>
              </a:rPr>
              <a:t>الأبناء </a:t>
            </a:r>
            <a:r>
              <a:rPr lang="ar-SA" sz="3200" dirty="0" smtClean="0">
                <a:solidFill>
                  <a:srgbClr val="FF0066"/>
                </a:solidFill>
              </a:rPr>
              <a:t>تجاه  </a:t>
            </a:r>
            <a:r>
              <a:rPr lang="ar-SA" sz="3200" dirty="0" smtClean="0">
                <a:solidFill>
                  <a:srgbClr val="FF0066"/>
                </a:solidFill>
              </a:rPr>
              <a:t>الأمهات </a:t>
            </a:r>
            <a:endParaRPr lang="ar-SA" sz="3200" dirty="0">
              <a:solidFill>
                <a:srgbClr val="FF0066"/>
              </a:solidFill>
            </a:endParaRPr>
          </a:p>
        </p:txBody>
      </p:sp>
      <p:pic>
        <p:nvPicPr>
          <p:cNvPr id="9" name="صورة 8" descr="rm%20(21)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4008" flipH="1">
            <a:off x="955363" y="4593841"/>
            <a:ext cx="729347" cy="881066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00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4286256"/>
            <a:ext cx="3428992" cy="282893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643042" y="2500306"/>
            <a:ext cx="578647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solidFill>
                  <a:srgbClr val="FF0066"/>
                </a:solidFill>
              </a:rPr>
              <a:t>4- بماذا </a:t>
            </a:r>
            <a:r>
              <a:rPr lang="ar-SA" sz="4000" dirty="0" smtClean="0">
                <a:solidFill>
                  <a:srgbClr val="FF0066"/>
                </a:solidFill>
              </a:rPr>
              <a:t>شبه الشاعر فضل </a:t>
            </a:r>
            <a:r>
              <a:rPr lang="ar-SA" sz="4000" dirty="0" smtClean="0">
                <a:solidFill>
                  <a:srgbClr val="FF0066"/>
                </a:solidFill>
              </a:rPr>
              <a:t>الأم </a:t>
            </a:r>
            <a:endParaRPr lang="ar-SA" sz="4000" dirty="0">
              <a:solidFill>
                <a:srgbClr val="FF0066"/>
              </a:solidFill>
            </a:endParaRPr>
          </a:p>
        </p:txBody>
      </p:sp>
      <p:pic>
        <p:nvPicPr>
          <p:cNvPr id="4" name="صورة 3" descr="rm%20(21)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643042" y="2500306"/>
            <a:ext cx="857255" cy="952507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other_and_Son_by_thankx4stay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571472" y="4929198"/>
            <a:ext cx="778674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7200" dirty="0" smtClean="0">
                <a:solidFill>
                  <a:srgbClr val="FF0000"/>
                </a:solidFill>
              </a:rPr>
              <a:t>عم تعبر هذه </a:t>
            </a:r>
            <a:r>
              <a:rPr lang="ar-SA" sz="7200" dirty="0" smtClean="0">
                <a:solidFill>
                  <a:srgbClr val="FF0000"/>
                </a:solidFill>
              </a:rPr>
              <a:t>الصورة </a:t>
            </a:r>
            <a:r>
              <a:rPr lang="ar-SA" sz="7200" dirty="0" smtClean="0">
                <a:solidFill>
                  <a:srgbClr val="FF0000"/>
                </a:solidFill>
              </a:rPr>
              <a:t>؟</a:t>
            </a:r>
            <a:endParaRPr lang="ar-SA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oin.wav" builtIn="1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hearts05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0"/>
            <a:ext cx="2738450" cy="26432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2428860" y="857232"/>
            <a:ext cx="228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ar-SA" sz="6600" dirty="0" smtClean="0">
                <a:solidFill>
                  <a:prstClr val="black"/>
                </a:solidFill>
              </a:rPr>
              <a:t>الواجب </a:t>
            </a:r>
            <a:endParaRPr lang="ar-SA" sz="4400" dirty="0">
              <a:solidFill>
                <a:prstClr val="black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928662" y="2214554"/>
            <a:ext cx="564360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dirty="0" smtClean="0"/>
              <a:t>س </a:t>
            </a:r>
            <a:r>
              <a:rPr lang="ar-SA" sz="4800" dirty="0" smtClean="0"/>
              <a:t>2-3 </a:t>
            </a:r>
            <a:r>
              <a:rPr lang="ar-SA" sz="4800" dirty="0" err="1" smtClean="0"/>
              <a:t>ص</a:t>
            </a:r>
            <a:r>
              <a:rPr lang="ar-SA" sz="4800" dirty="0" smtClean="0"/>
              <a:t>  </a:t>
            </a:r>
            <a:r>
              <a:rPr lang="ar-SA" sz="4800" dirty="0" smtClean="0"/>
              <a:t>31</a:t>
            </a:r>
          </a:p>
        </p:txBody>
      </p:sp>
    </p:spTree>
  </p:cSld>
  <p:clrMapOvr>
    <a:masterClrMapping/>
  </p:clrMapOvr>
  <p:transition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77e25f75df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7356" y="1285860"/>
            <a:ext cx="4643470" cy="35719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suction.wav" builtIn="1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98عغا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500042"/>
            <a:ext cx="3357586" cy="3286148"/>
          </a:xfrm>
          <a:prstGeom prst="hear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714348" y="1214422"/>
            <a:ext cx="278608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chemeClr val="bg1"/>
                </a:solidFill>
              </a:rPr>
              <a:t>إشراف المعلمة </a:t>
            </a:r>
            <a:r>
              <a:rPr lang="ar-SA" sz="3200" dirty="0" smtClean="0">
                <a:solidFill>
                  <a:schemeClr val="bg1"/>
                </a:solidFill>
              </a:rPr>
              <a:t>:</a:t>
            </a:r>
            <a:endParaRPr lang="ar-SA" sz="3200" dirty="0">
              <a:solidFill>
                <a:schemeClr val="bg1"/>
              </a:solidFill>
            </a:endParaRPr>
          </a:p>
        </p:txBody>
      </p:sp>
      <p:pic>
        <p:nvPicPr>
          <p:cNvPr id="4" name="صورة 3" descr="CAW5ABUX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562" y="0"/>
            <a:ext cx="3571900" cy="3071834"/>
          </a:xfrm>
          <a:prstGeom prst="hear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4714876" y="571480"/>
            <a:ext cx="292895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solidFill>
                  <a:schemeClr val="bg1"/>
                </a:solidFill>
              </a:rPr>
              <a:t>إعداد الطالبة </a:t>
            </a:r>
            <a:r>
              <a:rPr lang="ar-SA" sz="4000" dirty="0" smtClean="0">
                <a:solidFill>
                  <a:schemeClr val="bg1"/>
                </a:solidFill>
              </a:rPr>
              <a:t>:</a:t>
            </a:r>
            <a:endParaRPr lang="ar-SA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ros07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3214686"/>
            <a:ext cx="5715008" cy="1714500"/>
          </a:xfrm>
          <a:prstGeom prst="rect">
            <a:avLst/>
          </a:prstGeom>
        </p:spPr>
      </p:pic>
      <p:pic>
        <p:nvPicPr>
          <p:cNvPr id="3" name="صورة 2" descr="ros07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0" y="3429000"/>
            <a:ext cx="6429388" cy="1590773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1285852" y="785794"/>
            <a:ext cx="6643734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8800" dirty="0" smtClean="0">
                <a:cs typeface="DecoType Thuluth" pitchFamily="2" charset="-78"/>
              </a:rPr>
              <a:t>    </a:t>
            </a:r>
            <a:r>
              <a:rPr lang="ar-SA" sz="8800" b="1" dirty="0" smtClean="0">
                <a:cs typeface="DecoType Thuluth" pitchFamily="2" charset="-78"/>
              </a:rPr>
              <a:t>يا </a:t>
            </a:r>
            <a:r>
              <a:rPr lang="ar-SA" sz="8800" b="1" dirty="0" smtClean="0">
                <a:cs typeface="DecoType Thuluth" pitchFamily="2" charset="-78"/>
              </a:rPr>
              <a:t>عذبه </a:t>
            </a:r>
            <a:r>
              <a:rPr lang="ar-SA" sz="8800" b="1" dirty="0" smtClean="0">
                <a:cs typeface="DecoType Thuluth" pitchFamily="2" charset="-78"/>
              </a:rPr>
              <a:t>الروح</a:t>
            </a:r>
          </a:p>
          <a:p>
            <a:pPr algn="just"/>
            <a:r>
              <a:rPr lang="ar-SA" sz="8800" b="1" dirty="0" smtClean="0">
                <a:cs typeface="DecoType Thuluth" pitchFamily="2" charset="-78"/>
              </a:rPr>
              <a:t> </a:t>
            </a:r>
            <a:r>
              <a:rPr lang="ar-SA" sz="8800" b="1" dirty="0" smtClean="0">
                <a:cs typeface="DecoType Thuluth" pitchFamily="2" charset="-78"/>
              </a:rPr>
              <a:t> </a:t>
            </a:r>
            <a:r>
              <a:rPr lang="ar-SA" sz="4400" b="1" dirty="0" smtClean="0">
                <a:cs typeface="DecoType Thuluth" pitchFamily="2" charset="-78"/>
              </a:rPr>
              <a:t>للشاعر محمد بن عبد الرحمن المقرن</a:t>
            </a:r>
            <a:endParaRPr lang="ar-SA" sz="8800" b="1" dirty="0">
              <a:cs typeface="DecoType Thuluth" pitchFamily="2" charset="-78"/>
            </a:endParaRPr>
          </a:p>
        </p:txBody>
      </p:sp>
    </p:spTree>
  </p:cSld>
  <p:clrMapOvr>
    <a:masterClrMapping/>
  </p:clrMapOvr>
  <p:transition>
    <p:wedge/>
    <p:sndAc>
      <p:stSnd>
        <p:snd r:embed="rId2" name="explod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ros06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7222" y="0"/>
            <a:ext cx="2000264" cy="6858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2714612" y="500042"/>
            <a:ext cx="614363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>
                <a:cs typeface="Arabic Transparent" pitchFamily="2" charset="-78"/>
              </a:rPr>
              <a:t>فِداكِ رُوحِي وأحْشَائي وفيضُ دمِي </a:t>
            </a:r>
            <a:endParaRPr lang="ar-SA" sz="4000" b="1" dirty="0">
              <a:cs typeface="Arabic Transparent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071538" y="1643050"/>
            <a:ext cx="521497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4000" b="1" dirty="0" smtClean="0">
                <a:cs typeface="Arabic Transparent" pitchFamily="2" charset="-78"/>
              </a:rPr>
              <a:t>فِداكِ </a:t>
            </a:r>
            <a:r>
              <a:rPr lang="ar-SA" sz="4000" b="1" dirty="0" smtClean="0">
                <a:cs typeface="Arabic Transparent" pitchFamily="2" charset="-78"/>
              </a:rPr>
              <a:t>قلبٌ بنبضِ </a:t>
            </a:r>
            <a:r>
              <a:rPr lang="ar-SA" sz="4000" b="1" dirty="0" smtClean="0">
                <a:cs typeface="Arabic Transparent" pitchFamily="2" charset="-78"/>
              </a:rPr>
              <a:t>الحُبِّ مَوّارُ</a:t>
            </a:r>
            <a:endParaRPr lang="ar-SA" sz="4000" b="1" dirty="0">
              <a:cs typeface="Arabic Transparent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000364" y="2714620"/>
            <a:ext cx="585791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أُمّاهُ أُمّاهٌ </a:t>
            </a:r>
            <a:r>
              <a:rPr lang="ar-SA" sz="4000" b="1" dirty="0" smtClean="0"/>
              <a:t>يا لحنَ الهوى ِبَفمي</a:t>
            </a:r>
            <a:endParaRPr lang="ar-SA" sz="4000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714348" y="3786190"/>
            <a:ext cx="557216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يا </a:t>
            </a:r>
            <a:r>
              <a:rPr lang="ar-SA" sz="4000" b="1" dirty="0" smtClean="0"/>
              <a:t>عذبةَ الرُّوحِ </a:t>
            </a:r>
            <a:r>
              <a:rPr lang="ar-SA" sz="4000" b="1" dirty="0" smtClean="0"/>
              <a:t>فيك </a:t>
            </a:r>
            <a:r>
              <a:rPr lang="ar-SA" sz="4000" b="1" dirty="0" smtClean="0"/>
              <a:t>الشِّعرُ يحتارُ</a:t>
            </a:r>
            <a:endParaRPr lang="ar-SA" sz="4000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2786050" y="4857760"/>
            <a:ext cx="592935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أفديكِ أُمّاهُ </a:t>
            </a:r>
            <a:r>
              <a:rPr lang="ar-SA" sz="4000" b="1" dirty="0" smtClean="0"/>
              <a:t>يا </a:t>
            </a:r>
            <a:r>
              <a:rPr lang="ar-SA" sz="4000" b="1" dirty="0" smtClean="0"/>
              <a:t>نبضَ </a:t>
            </a:r>
            <a:r>
              <a:rPr lang="ar-SA" sz="4000" b="1" dirty="0" smtClean="0"/>
              <a:t>الهوى </a:t>
            </a:r>
            <a:r>
              <a:rPr lang="ar-SA" sz="4000" b="1" dirty="0" smtClean="0"/>
              <a:t>بدمِي </a:t>
            </a:r>
            <a:endParaRPr lang="ar-SA" sz="4000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500034" y="5786454"/>
            <a:ext cx="542928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إنْ كنتِ لُؤلؤةً فالقلبُ مَحَّارُ</a:t>
            </a:r>
            <a:endParaRPr lang="ar-SA" sz="4000" b="1" dirty="0"/>
          </a:p>
        </p:txBody>
      </p:sp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عيد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70446">
            <a:off x="423805" y="708705"/>
            <a:ext cx="1293981" cy="1309158"/>
          </a:xfrm>
          <a:prstGeom prst="rect">
            <a:avLst/>
          </a:prstGeom>
        </p:spPr>
      </p:pic>
      <p:pic>
        <p:nvPicPr>
          <p:cNvPr id="3" name="صورة 2" descr="hearts05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98794">
            <a:off x="175812" y="46016"/>
            <a:ext cx="1190625" cy="6810842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2714612" y="428604"/>
            <a:ext cx="592935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يا منْ سَهرِتِ لتَرعَي أَنّتِي وعلى </a:t>
            </a:r>
            <a:endParaRPr lang="ar-SA" sz="4000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857356" y="1500174"/>
            <a:ext cx="471490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أجفانِكِ الدَّمعُ بالآمَالِ مَوَّارُ </a:t>
            </a:r>
            <a:endParaRPr lang="ar-SA" sz="4000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3357554" y="2357430"/>
            <a:ext cx="521497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كُنْتُ الشُّموخَ إذا أبْصرتِني أمَلاً</a:t>
            </a:r>
            <a:endParaRPr lang="ar-SA" sz="4000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000100" y="3286124"/>
            <a:ext cx="492922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((هذا </a:t>
            </a:r>
            <a:r>
              <a:rPr lang="ar-SA" sz="4000" b="1" dirty="0" smtClean="0"/>
              <a:t>بُنَيَّ </a:t>
            </a:r>
            <a:r>
              <a:rPr lang="ar-SA" sz="4000" b="1" dirty="0" smtClean="0"/>
              <a:t>)) </a:t>
            </a:r>
            <a:r>
              <a:rPr lang="ar-SA" sz="4000" b="1" dirty="0" smtClean="0"/>
              <a:t>لَهُ بالعزِّ أسْرارُ</a:t>
            </a:r>
            <a:endParaRPr lang="ar-SA" sz="40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3071802" y="4071942"/>
            <a:ext cx="535785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عَلّمتِني أنْ أرَى دُنيَايَ مُحْتقِراً</a:t>
            </a:r>
            <a:endParaRPr lang="ar-SA" sz="4000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857224" y="5000636"/>
            <a:ext cx="485778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إذا </a:t>
            </a:r>
            <a:r>
              <a:rPr lang="ar-SA" sz="4000" b="1" dirty="0" smtClean="0"/>
              <a:t>أُقِيمَ </a:t>
            </a:r>
            <a:r>
              <a:rPr lang="ar-SA" sz="4000" b="1" dirty="0" smtClean="0"/>
              <a:t>لها </a:t>
            </a:r>
            <a:r>
              <a:rPr lang="ar-SA" sz="4000" b="1" dirty="0" smtClean="0"/>
              <a:t>فِي النّاسِ إكبَارُ</a:t>
            </a:r>
            <a:endParaRPr lang="ar-SA" sz="4000" b="1" dirty="0"/>
          </a:p>
        </p:txBody>
      </p:sp>
    </p:spTree>
  </p:cSld>
  <p:clrMapOvr>
    <a:masterClrMapping/>
  </p:clrMapOvr>
  <p:transition>
    <p:sndAc>
      <p:stSnd>
        <p:snd r:embed="rId2" name="arrow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32622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454" y="3643314"/>
            <a:ext cx="2214546" cy="3214686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000364" y="785794"/>
            <a:ext cx="535785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علّمْتِني أنّها بَحْرٌ نُصارِعُهُ </a:t>
            </a:r>
            <a:endParaRPr lang="ar-SA" sz="40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71472" y="1571612"/>
            <a:ext cx="557216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والبَحرُ </a:t>
            </a:r>
            <a:r>
              <a:rPr lang="ar-SA" sz="4000" b="1" dirty="0" smtClean="0"/>
              <a:t>مهما </a:t>
            </a:r>
            <a:r>
              <a:rPr lang="ar-SA" sz="4000" b="1" dirty="0" smtClean="0"/>
              <a:t>تَوالى الدَّهرُ غدَّارُ</a:t>
            </a:r>
            <a:endParaRPr lang="ar-SA" sz="4000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143240" y="2643182"/>
            <a:ext cx="514353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علّمتِني خَالصَ التّعليمِ </a:t>
            </a:r>
            <a:r>
              <a:rPr lang="ar-SA" sz="4000" b="1" dirty="0" smtClean="0"/>
              <a:t>في </a:t>
            </a:r>
            <a:r>
              <a:rPr lang="ar-SA" sz="4000" b="1" dirty="0" smtClean="0"/>
              <a:t>زمنٍ</a:t>
            </a:r>
            <a:endParaRPr lang="ar-SA" sz="4000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0" y="3571876"/>
            <a:ext cx="464343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تلوّثتْ </a:t>
            </a:r>
            <a:r>
              <a:rPr lang="ar-SA" sz="4000" b="1" dirty="0"/>
              <a:t>فيه </a:t>
            </a:r>
            <a:r>
              <a:rPr lang="ar-SA" sz="4000" b="1" dirty="0" smtClean="0"/>
              <a:t>بالتعليمِ أفكارُ</a:t>
            </a:r>
            <a:endParaRPr lang="ar-SA" sz="4000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143108" y="4500570"/>
            <a:ext cx="507209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لمْ تقرئِي كُتُباً </a:t>
            </a:r>
            <a:r>
              <a:rPr lang="ar-SA" sz="4000" b="1" dirty="0" smtClean="0"/>
              <a:t>لم </a:t>
            </a:r>
            <a:r>
              <a:rPr lang="ar-SA" sz="4000" b="1" dirty="0" smtClean="0"/>
              <a:t>تُمسِكي قَلماً</a:t>
            </a:r>
            <a:endParaRPr lang="ar-SA" sz="4000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428596" y="5572140"/>
            <a:ext cx="464347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/>
              <a:t>لكنَّ تهذيبكُمْ كالبحرِ </a:t>
            </a:r>
            <a:r>
              <a:rPr lang="ar-SA" sz="4000" b="1" dirty="0" err="1" smtClean="0"/>
              <a:t>زخّارُ</a:t>
            </a:r>
            <a:endParaRPr lang="ar-SA" sz="4000" b="1" dirty="0"/>
          </a:p>
        </p:txBody>
      </p:sp>
    </p:spTree>
  </p:cSld>
  <p:clrMapOvr>
    <a:masterClrMapping/>
  </p:clrMapOvr>
  <p:transition>
    <p:sndAc>
      <p:stSnd>
        <p:snd r:embed="rId2" name="arrow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غلبللا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34" y="4429108"/>
            <a:ext cx="1500166" cy="2428892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000364" y="500042"/>
            <a:ext cx="542928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أوصانِي </a:t>
            </a:r>
            <a:r>
              <a:rPr lang="ar-SA" sz="4800" dirty="0" smtClean="0"/>
              <a:t>الله يا </a:t>
            </a:r>
            <a:r>
              <a:rPr lang="ar-SA" sz="4800" dirty="0" smtClean="0"/>
              <a:t>أُمّاهُ بِرّكُمُ </a:t>
            </a:r>
            <a:endParaRPr lang="ar-SA" sz="4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642910" y="1500174"/>
            <a:ext cx="535785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وأحْكَمَتْ عُنُقِي بالحقِّ آثارُ</a:t>
            </a:r>
            <a:endParaRPr lang="ar-SA" sz="48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928926" y="2357430"/>
            <a:ext cx="571504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((ولا </a:t>
            </a:r>
            <a:r>
              <a:rPr lang="ar-SA" sz="4800" dirty="0" smtClean="0"/>
              <a:t>تَقُلْ لَهُما أُفٍّ)) </a:t>
            </a:r>
            <a:r>
              <a:rPr lang="ar-SA" sz="4800" dirty="0" smtClean="0"/>
              <a:t>أأ</a:t>
            </a:r>
            <a:r>
              <a:rPr lang="ar-SA" sz="4800" dirty="0" smtClean="0"/>
              <a:t>نْطِقُها</a:t>
            </a:r>
            <a:endParaRPr lang="ar-SA" sz="48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0" y="3429000"/>
            <a:ext cx="621510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ويلِي إذنْ ويلَ خِزْيٍِ بَعْدهُ النَّارُ</a:t>
            </a:r>
            <a:endParaRPr lang="ar-SA" sz="48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214546" y="4357694"/>
            <a:ext cx="564360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أُمَّاهُ فَضْلُكِ بَحْرٌ </a:t>
            </a:r>
            <a:r>
              <a:rPr lang="ar-SA" sz="4800" dirty="0" smtClean="0"/>
              <a:t>لا </a:t>
            </a:r>
            <a:r>
              <a:rPr lang="ar-SA" sz="4800" dirty="0" smtClean="0"/>
              <a:t>يُحيطُ </a:t>
            </a:r>
            <a:r>
              <a:rPr lang="ar-SA" sz="4800" dirty="0" err="1" smtClean="0"/>
              <a:t>بِهِ</a:t>
            </a:r>
            <a:endParaRPr lang="ar-SA" sz="48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0" y="5500702"/>
            <a:ext cx="635795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مِنْ فيضِ قلْبي تَرَانيمٌ وأشْعارُ </a:t>
            </a:r>
            <a:endParaRPr lang="ar-SA" sz="4800" dirty="0"/>
          </a:p>
        </p:txBody>
      </p:sp>
    </p:spTree>
  </p:cSld>
  <p:clrMapOvr>
    <a:masterClrMapping/>
  </p:clrMapOvr>
  <p:transition>
    <p:randomBar dir="vert"/>
    <p:sndAc>
      <p:stSnd>
        <p:snd r:embed="rId2" name="breez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حابة 1"/>
          <p:cNvSpPr/>
          <p:nvPr/>
        </p:nvSpPr>
        <p:spPr>
          <a:xfrm rot="20364362">
            <a:off x="2731500" y="364098"/>
            <a:ext cx="3571900" cy="1557342"/>
          </a:xfrm>
          <a:prstGeom prst="cloud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 rot="20253155">
            <a:off x="3243206" y="810757"/>
            <a:ext cx="250410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cs typeface="Bold Italic Art" pitchFamily="2" charset="-78"/>
              </a:rPr>
              <a:t>قائل النص :</a:t>
            </a:r>
            <a:endParaRPr lang="ar-SA" sz="3600" dirty="0">
              <a:cs typeface="Bold Italic Art" pitchFamily="2" charset="-78"/>
            </a:endParaRPr>
          </a:p>
        </p:txBody>
      </p:sp>
      <p:pic>
        <p:nvPicPr>
          <p:cNvPr id="5" name="صورة 4" descr="hearts01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330" y="928670"/>
            <a:ext cx="1028700" cy="112395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285720" y="2214554"/>
            <a:ext cx="8358246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dirty="0" smtClean="0"/>
              <a:t>محمد بن عبد الرحمن المقرن شاعر سعودي ولد في الرياض حاصل علي بكالوريوس في </a:t>
            </a:r>
            <a:r>
              <a:rPr lang="ar-SA" sz="5400" dirty="0" smtClean="0"/>
              <a:t>الشريعة </a:t>
            </a:r>
            <a:r>
              <a:rPr lang="ar-SA" sz="5400" dirty="0" smtClean="0"/>
              <a:t>يعمل ملازم قاض في وزارة العدل من أعماله </a:t>
            </a:r>
            <a:r>
              <a:rPr lang="ar-SA" sz="5400" dirty="0" smtClean="0"/>
              <a:t>: </a:t>
            </a:r>
            <a:r>
              <a:rPr lang="ar-SA" sz="5400" dirty="0" err="1" smtClean="0"/>
              <a:t>مليكة</a:t>
            </a:r>
            <a:r>
              <a:rPr lang="ar-SA" sz="5400" dirty="0" smtClean="0"/>
              <a:t> </a:t>
            </a:r>
            <a:r>
              <a:rPr lang="ar-SA" sz="5400" dirty="0" smtClean="0"/>
              <a:t>الطهر </a:t>
            </a:r>
            <a:r>
              <a:rPr lang="ar-SA" sz="5400" dirty="0" smtClean="0"/>
              <a:t>وأغلى </a:t>
            </a:r>
            <a:r>
              <a:rPr lang="ar-SA" sz="5400" dirty="0" smtClean="0"/>
              <a:t>هدية.</a:t>
            </a:r>
            <a:endParaRPr lang="ar-SA" sz="5400" dirty="0"/>
          </a:p>
        </p:txBody>
      </p:sp>
    </p:spTree>
  </p:cSld>
  <p:clrMapOvr>
    <a:masterClrMapping/>
  </p:clrMapOvr>
  <p:transition>
    <p:newsflash/>
    <p:sndAc>
      <p:stSnd>
        <p:snd r:embed="rId2" name="arrow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سيبا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500041"/>
            <a:ext cx="7643866" cy="5786479"/>
          </a:xfrm>
          <a:prstGeom prst="heart">
            <a:avLst/>
          </a:prstGeom>
          <a:ln>
            <a:solidFill>
              <a:schemeClr val="accent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1142976" y="1643050"/>
            <a:ext cx="550072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ما فضل </a:t>
            </a:r>
            <a:r>
              <a:rPr lang="ar-SA" sz="4800" dirty="0" smtClean="0"/>
              <a:t>الأم </a:t>
            </a:r>
            <a:r>
              <a:rPr lang="ar-SA" sz="4800" dirty="0" smtClean="0"/>
              <a:t>علي </a:t>
            </a:r>
            <a:r>
              <a:rPr lang="ar-SA" sz="4800" dirty="0" smtClean="0"/>
              <a:t>الأبناء </a:t>
            </a:r>
            <a:r>
              <a:rPr lang="ar-SA" sz="4800" dirty="0" smtClean="0"/>
              <a:t>؟</a:t>
            </a:r>
            <a:endParaRPr lang="ar-SA" sz="4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3000372"/>
            <a:ext cx="635798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ما </a:t>
            </a:r>
            <a:r>
              <a:rPr lang="ar-SA" sz="4800" dirty="0" smtClean="0"/>
              <a:t>حق الوالدين على الأبناء </a:t>
            </a:r>
            <a:r>
              <a:rPr lang="ar-SA" sz="4800" dirty="0" smtClean="0"/>
              <a:t>؟</a:t>
            </a:r>
            <a:endParaRPr lang="ar-SA" sz="4800" dirty="0"/>
          </a:p>
        </p:txBody>
      </p:sp>
      <p:pic>
        <p:nvPicPr>
          <p:cNvPr id="5" name="صورة 4" descr="bb8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5000636"/>
            <a:ext cx="1528770" cy="1233494"/>
          </a:xfrm>
          <a:prstGeom prst="rect">
            <a:avLst/>
          </a:prstGeom>
        </p:spPr>
      </p:pic>
      <p:pic>
        <p:nvPicPr>
          <p:cNvPr id="6" name="صورة 5" descr="هقير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9784" y="4071942"/>
            <a:ext cx="1928794" cy="1228725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whoosh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</TotalTime>
  <Words>396</Words>
  <Application>Microsoft Office PowerPoint</Application>
  <PresentationFormat>عرض على الشاشة (3:4)‏</PresentationFormat>
  <Paragraphs>75</Paragraphs>
  <Slides>22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</dc:creator>
  <cp:lastModifiedBy>FUTURE</cp:lastModifiedBy>
  <cp:revision>35</cp:revision>
  <dcterms:created xsi:type="dcterms:W3CDTF">2011-02-19T20:29:56Z</dcterms:created>
  <dcterms:modified xsi:type="dcterms:W3CDTF">2011-03-11T21:47:41Z</dcterms:modified>
  <cp:contentStatus>نهائي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