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708" r:id="rId1"/>
  </p:sldMasterIdLst>
  <p:notesMasterIdLst>
    <p:notesMasterId r:id="rId20"/>
  </p:notesMasterIdLst>
  <p:sldIdLst>
    <p:sldId id="259" r:id="rId2"/>
    <p:sldId id="257" r:id="rId3"/>
    <p:sldId id="260" r:id="rId4"/>
    <p:sldId id="275" r:id="rId5"/>
    <p:sldId id="261" r:id="rId6"/>
    <p:sldId id="262" r:id="rId7"/>
    <p:sldId id="263" r:id="rId8"/>
    <p:sldId id="265" r:id="rId9"/>
    <p:sldId id="274" r:id="rId10"/>
    <p:sldId id="266" r:id="rId11"/>
    <p:sldId id="267" r:id="rId12"/>
    <p:sldId id="268" r:id="rId13"/>
    <p:sldId id="276" r:id="rId14"/>
    <p:sldId id="277" r:id="rId15"/>
    <p:sldId id="278" r:id="rId16"/>
    <p:sldId id="269" r:id="rId17"/>
    <p:sldId id="279" r:id="rId18"/>
    <p:sldId id="271" r:id="rId19"/>
  </p:sldIdLst>
  <p:sldSz cx="9144000" cy="6858000" type="screen4x3"/>
  <p:notesSz cx="6858000" cy="9144000"/>
  <p:defaultTextStyle>
    <a:defPPr>
      <a:defRPr lang="ar-SA"/>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webPr encoding="windows-1256"/>
  <p:showPr loop="1" showNarration="1">
    <p:present/>
    <p:sldAll/>
    <p:penClr>
      <a:srgbClr val="FF0000"/>
    </p:penClr>
  </p:showPr>
  <p:clrMru>
    <a:srgbClr val="FF0000"/>
    <a:srgbClr val="CC3300"/>
    <a:srgbClr val="CE9D6C"/>
    <a:srgbClr val="FFD3A7"/>
    <a:srgbClr val="EAD5C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84380"/>
    <p:restoredTop sz="94660"/>
  </p:normalViewPr>
  <p:slideViewPr>
    <p:cSldViewPr>
      <p:cViewPr>
        <p:scale>
          <a:sx n="60" d="100"/>
          <a:sy n="60" d="100"/>
        </p:scale>
        <p:origin x="-702" y="-318"/>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عنصر نائب للرأس 1"/>
          <p:cNvSpPr>
            <a:spLocks noGrp="1"/>
          </p:cNvSpPr>
          <p:nvPr>
            <p:ph type="hdr" sz="quarter"/>
          </p:nvPr>
        </p:nvSpPr>
        <p:spPr>
          <a:xfrm>
            <a:off x="3886200" y="0"/>
            <a:ext cx="2971800" cy="457200"/>
          </a:xfrm>
          <a:prstGeom prst="rect">
            <a:avLst/>
          </a:prstGeom>
        </p:spPr>
        <p:txBody>
          <a:bodyPr vert="horz" lIns="91440" tIns="45720" rIns="91440" bIns="45720" rtlCol="1"/>
          <a:lstStyle>
            <a:lvl1pPr algn="r">
              <a:defRPr sz="1200"/>
            </a:lvl1pPr>
          </a:lstStyle>
          <a:p>
            <a:endParaRPr lang="ar-SA"/>
          </a:p>
        </p:txBody>
      </p:sp>
      <p:sp>
        <p:nvSpPr>
          <p:cNvPr id="3" name="عنصر نائب للتاريخ 2"/>
          <p:cNvSpPr>
            <a:spLocks noGrp="1"/>
          </p:cNvSpPr>
          <p:nvPr>
            <p:ph type="dt" idx="1"/>
          </p:nvPr>
        </p:nvSpPr>
        <p:spPr>
          <a:xfrm>
            <a:off x="1588" y="0"/>
            <a:ext cx="2971800" cy="457200"/>
          </a:xfrm>
          <a:prstGeom prst="rect">
            <a:avLst/>
          </a:prstGeom>
        </p:spPr>
        <p:txBody>
          <a:bodyPr vert="horz" lIns="91440" tIns="45720" rIns="91440" bIns="45720" rtlCol="1"/>
          <a:lstStyle>
            <a:lvl1pPr algn="l">
              <a:defRPr sz="1200"/>
            </a:lvl1pPr>
          </a:lstStyle>
          <a:p>
            <a:fld id="{D29762DA-7C53-4004-92B0-CEEC428F2A84}" type="datetimeFigureOut">
              <a:rPr lang="ar-SA" smtClean="0"/>
              <a:pPr/>
              <a:t>11/01/33</a:t>
            </a:fld>
            <a:endParaRPr lang="ar-SA"/>
          </a:p>
        </p:txBody>
      </p:sp>
      <p:sp>
        <p:nvSpPr>
          <p:cNvPr id="4" name="عنصر نائب لصورة الشريحة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1" anchor="ctr"/>
          <a:lstStyle/>
          <a:p>
            <a:endParaRPr lang="ar-SA"/>
          </a:p>
        </p:txBody>
      </p:sp>
      <p:sp>
        <p:nvSpPr>
          <p:cNvPr id="5" name="عنصر نائب للملاحظات 4"/>
          <p:cNvSpPr>
            <a:spLocks noGrp="1"/>
          </p:cNvSpPr>
          <p:nvPr>
            <p:ph type="body" sz="quarter" idx="3"/>
          </p:nvPr>
        </p:nvSpPr>
        <p:spPr>
          <a:xfrm>
            <a:off x="685800" y="4343400"/>
            <a:ext cx="5486400" cy="4114800"/>
          </a:xfrm>
          <a:prstGeom prst="rect">
            <a:avLst/>
          </a:prstGeom>
        </p:spPr>
        <p:txBody>
          <a:bodyPr vert="horz" lIns="91440" tIns="45720" rIns="91440" bIns="45720" rtlCol="1">
            <a:normAutofit/>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6" name="عنصر نائب للتذييل 5"/>
          <p:cNvSpPr>
            <a:spLocks noGrp="1"/>
          </p:cNvSpPr>
          <p:nvPr>
            <p:ph type="ftr" sz="quarter" idx="4"/>
          </p:nvPr>
        </p:nvSpPr>
        <p:spPr>
          <a:xfrm>
            <a:off x="3886200" y="8685213"/>
            <a:ext cx="2971800" cy="457200"/>
          </a:xfrm>
          <a:prstGeom prst="rect">
            <a:avLst/>
          </a:prstGeom>
        </p:spPr>
        <p:txBody>
          <a:bodyPr vert="horz" lIns="91440" tIns="45720" rIns="91440" bIns="45720" rtlCol="1" anchor="b"/>
          <a:lstStyle>
            <a:lvl1pPr algn="r">
              <a:defRPr sz="1200"/>
            </a:lvl1pPr>
          </a:lstStyle>
          <a:p>
            <a:endParaRPr lang="ar-SA"/>
          </a:p>
        </p:txBody>
      </p:sp>
      <p:sp>
        <p:nvSpPr>
          <p:cNvPr id="7" name="عنصر نائب لرقم الشريحة 6"/>
          <p:cNvSpPr>
            <a:spLocks noGrp="1"/>
          </p:cNvSpPr>
          <p:nvPr>
            <p:ph type="sldNum" sz="quarter" idx="5"/>
          </p:nvPr>
        </p:nvSpPr>
        <p:spPr>
          <a:xfrm>
            <a:off x="1588" y="8685213"/>
            <a:ext cx="2971800" cy="457200"/>
          </a:xfrm>
          <a:prstGeom prst="rect">
            <a:avLst/>
          </a:prstGeom>
        </p:spPr>
        <p:txBody>
          <a:bodyPr vert="horz" lIns="91440" tIns="45720" rIns="91440" bIns="45720" rtlCol="1" anchor="b"/>
          <a:lstStyle>
            <a:lvl1pPr algn="l">
              <a:defRPr sz="1200"/>
            </a:lvl1pPr>
          </a:lstStyle>
          <a:p>
            <a:fld id="{5FFF9F68-2346-4BBB-9B15-3C5CE68156B5}" type="slidenum">
              <a:rPr lang="ar-SA" smtClean="0"/>
              <a:pPr/>
              <a:t>‹#›</a:t>
            </a:fld>
            <a:endParaRPr lang="ar-SA"/>
          </a:p>
        </p:txBody>
      </p:sp>
    </p:spTree>
  </p:cSld>
  <p:clrMap bg1="lt1" tx1="dk1" bg2="lt2" tx2="dk2" accent1="accent1" accent2="accent2" accent3="accent3" accent4="accent4" accent5="accent5" accent6="accent6" hlink="hlink" folHlink="folHlink"/>
  <p:notesStyle>
    <a:lvl1pPr marL="0" algn="r" defTabSz="914400" rtl="1" eaLnBrk="1" latinLnBrk="0" hangingPunct="1">
      <a:defRPr sz="1200" kern="1200">
        <a:solidFill>
          <a:schemeClr val="tx1"/>
        </a:solidFill>
        <a:latin typeface="+mn-lt"/>
        <a:ea typeface="+mn-ea"/>
        <a:cs typeface="+mn-cs"/>
      </a:defRPr>
    </a:lvl1pPr>
    <a:lvl2pPr marL="457200" algn="r" defTabSz="914400" rtl="1" eaLnBrk="1" latinLnBrk="0" hangingPunct="1">
      <a:defRPr sz="1200" kern="1200">
        <a:solidFill>
          <a:schemeClr val="tx1"/>
        </a:solidFill>
        <a:latin typeface="+mn-lt"/>
        <a:ea typeface="+mn-ea"/>
        <a:cs typeface="+mn-cs"/>
      </a:defRPr>
    </a:lvl2pPr>
    <a:lvl3pPr marL="914400" algn="r" defTabSz="914400" rtl="1" eaLnBrk="1" latinLnBrk="0" hangingPunct="1">
      <a:defRPr sz="1200" kern="1200">
        <a:solidFill>
          <a:schemeClr val="tx1"/>
        </a:solidFill>
        <a:latin typeface="+mn-lt"/>
        <a:ea typeface="+mn-ea"/>
        <a:cs typeface="+mn-cs"/>
      </a:defRPr>
    </a:lvl3pPr>
    <a:lvl4pPr marL="1371600" algn="r" defTabSz="914400" rtl="1" eaLnBrk="1" latinLnBrk="0" hangingPunct="1">
      <a:defRPr sz="1200" kern="1200">
        <a:solidFill>
          <a:schemeClr val="tx1"/>
        </a:solidFill>
        <a:latin typeface="+mn-lt"/>
        <a:ea typeface="+mn-ea"/>
        <a:cs typeface="+mn-cs"/>
      </a:defRPr>
    </a:lvl4pPr>
    <a:lvl5pPr marL="1828800" algn="r" defTabSz="914400" rtl="1" eaLnBrk="1" latinLnBrk="0" hangingPunct="1">
      <a:defRPr sz="1200" kern="1200">
        <a:solidFill>
          <a:schemeClr val="tx1"/>
        </a:solidFill>
        <a:latin typeface="+mn-lt"/>
        <a:ea typeface="+mn-ea"/>
        <a:cs typeface="+mn-cs"/>
      </a:defRPr>
    </a:lvl5pPr>
    <a:lvl6pPr marL="2286000" algn="r" defTabSz="914400" rtl="1" eaLnBrk="1" latinLnBrk="0" hangingPunct="1">
      <a:defRPr sz="1200" kern="1200">
        <a:solidFill>
          <a:schemeClr val="tx1"/>
        </a:solidFill>
        <a:latin typeface="+mn-lt"/>
        <a:ea typeface="+mn-ea"/>
        <a:cs typeface="+mn-cs"/>
      </a:defRPr>
    </a:lvl6pPr>
    <a:lvl7pPr marL="2743200" algn="r" defTabSz="914400" rtl="1" eaLnBrk="1" latinLnBrk="0" hangingPunct="1">
      <a:defRPr sz="1200" kern="1200">
        <a:solidFill>
          <a:schemeClr val="tx1"/>
        </a:solidFill>
        <a:latin typeface="+mn-lt"/>
        <a:ea typeface="+mn-ea"/>
        <a:cs typeface="+mn-cs"/>
      </a:defRPr>
    </a:lvl7pPr>
    <a:lvl8pPr marL="3200400" algn="r" defTabSz="914400" rtl="1" eaLnBrk="1" latinLnBrk="0" hangingPunct="1">
      <a:defRPr sz="1200" kern="1200">
        <a:solidFill>
          <a:schemeClr val="tx1"/>
        </a:solidFill>
        <a:latin typeface="+mn-lt"/>
        <a:ea typeface="+mn-ea"/>
        <a:cs typeface="+mn-cs"/>
      </a:defRPr>
    </a:lvl8pPr>
    <a:lvl9pPr marL="3657600" algn="r" defTabSz="914400" rtl="1"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normAutofit/>
          </a:bodyPr>
          <a:lstStyle/>
          <a:p>
            <a:endParaRPr lang="ar-SA" dirty="0"/>
          </a:p>
        </p:txBody>
      </p:sp>
      <p:sp>
        <p:nvSpPr>
          <p:cNvPr id="4" name="عنصر نائب لرقم الشريحة 3"/>
          <p:cNvSpPr>
            <a:spLocks noGrp="1"/>
          </p:cNvSpPr>
          <p:nvPr>
            <p:ph type="sldNum" sz="quarter" idx="10"/>
          </p:nvPr>
        </p:nvSpPr>
        <p:spPr/>
        <p:txBody>
          <a:bodyPr/>
          <a:lstStyle/>
          <a:p>
            <a:fld id="{5FFF9F68-2346-4BBB-9B15-3C5CE68156B5}" type="slidenum">
              <a:rPr lang="ar-SA" smtClean="0"/>
              <a:pPr/>
              <a:t>1</a:t>
            </a:fld>
            <a:endParaRPr lang="ar-SA"/>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شريحة عنوان">
    <p:bg>
      <p:bgRef idx="1002">
        <a:schemeClr val="bg2"/>
      </p:bgRef>
    </p:bg>
    <p:spTree>
      <p:nvGrpSpPr>
        <p:cNvPr id="1" name=""/>
        <p:cNvGrpSpPr/>
        <p:nvPr/>
      </p:nvGrpSpPr>
      <p:grpSpPr>
        <a:xfrm>
          <a:off x="0" y="0"/>
          <a:ext cx="0" cy="0"/>
          <a:chOff x="0" y="0"/>
          <a:chExt cx="0" cy="0"/>
        </a:xfrm>
      </p:grpSpPr>
      <p:sp>
        <p:nvSpPr>
          <p:cNvPr id="9" name="عنوان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ar-SA" smtClean="0"/>
              <a:t>انقر لتحرير نمط العنوان الرئيسي</a:t>
            </a:r>
            <a:endParaRPr kumimoji="0" lang="en-US"/>
          </a:p>
        </p:txBody>
      </p:sp>
      <p:sp>
        <p:nvSpPr>
          <p:cNvPr id="17" name="عنوان فرعي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ar-SA" smtClean="0"/>
              <a:t>انقر لتحرير نمط العنوان الثانوي الرئيسي</a:t>
            </a:r>
            <a:endParaRPr kumimoji="0" lang="en-US"/>
          </a:p>
        </p:txBody>
      </p:sp>
      <p:sp>
        <p:nvSpPr>
          <p:cNvPr id="30" name="عنصر نائب للتاريخ 29"/>
          <p:cNvSpPr>
            <a:spLocks noGrp="1"/>
          </p:cNvSpPr>
          <p:nvPr>
            <p:ph type="dt" sz="half" idx="10"/>
          </p:nvPr>
        </p:nvSpPr>
        <p:spPr/>
        <p:txBody>
          <a:bodyPr/>
          <a:lstStyle/>
          <a:p>
            <a:fld id="{387DA93D-E661-4E64-9020-D6B90BA030B2}" type="datetime2">
              <a:rPr lang="ar-SA" smtClean="0"/>
              <a:t>الثلاثاء، 11/محرم/1433</a:t>
            </a:fld>
            <a:endParaRPr lang="ar-SA"/>
          </a:p>
        </p:txBody>
      </p:sp>
      <p:sp>
        <p:nvSpPr>
          <p:cNvPr id="19" name="عنصر نائب للتذييل 18"/>
          <p:cNvSpPr>
            <a:spLocks noGrp="1"/>
          </p:cNvSpPr>
          <p:nvPr>
            <p:ph type="ftr" sz="quarter" idx="11"/>
          </p:nvPr>
        </p:nvSpPr>
        <p:spPr/>
        <p:txBody>
          <a:bodyPr/>
          <a:lstStyle/>
          <a:p>
            <a:endParaRPr lang="ar-SA"/>
          </a:p>
        </p:txBody>
      </p:sp>
      <p:sp>
        <p:nvSpPr>
          <p:cNvPr id="27" name="عنصر نائب لرقم الشريحة 26"/>
          <p:cNvSpPr>
            <a:spLocks noGrp="1"/>
          </p:cNvSpPr>
          <p:nvPr>
            <p:ph type="sldNum" sz="quarter" idx="12"/>
          </p:nvPr>
        </p:nvSpPr>
        <p:spPr/>
        <p:txBody>
          <a:bodyPr/>
          <a:lstStyle/>
          <a:p>
            <a:fld id="{7E6AC902-0C36-4674-9763-298CC9CB4D09}" type="slidenum">
              <a:rPr lang="ar-SA" smtClean="0"/>
              <a:pPr/>
              <a:t>‹#›</a:t>
            </a:fld>
            <a:endParaRPr lang="ar-SA"/>
          </a:p>
        </p:txBody>
      </p:sp>
    </p:spTree>
  </p:cSld>
  <p:clrMapOvr>
    <a:overrideClrMapping bg1="dk1" tx1="lt1" bg2="dk2" tx2="lt2" accent1="accent1" accent2="accent2" accent3="accent3" accent4="accent4" accent5="accent5" accent6="accent6" hlink="hlink" folHlink="folHlink"/>
  </p:clrMapOvr>
  <p:transition spd="slow" advClick="0" advTm="30000">
    <p:fade/>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عنوان ونص عمودي">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kumimoji="0" lang="ar-SA" smtClean="0"/>
              <a:t>انقر لتحرير نمط العنوان الرئيسي</a:t>
            </a:r>
            <a:endParaRPr kumimoji="0" lang="en-US"/>
          </a:p>
        </p:txBody>
      </p:sp>
      <p:sp>
        <p:nvSpPr>
          <p:cNvPr id="3" name="عنصر نائب للعنوان العمودي 2"/>
          <p:cNvSpPr>
            <a:spLocks noGrp="1"/>
          </p:cNvSpPr>
          <p:nvPr>
            <p:ph type="body" orient="vert" idx="1"/>
          </p:nvPr>
        </p:nvSpPr>
        <p:spPr/>
        <p:txBody>
          <a:bodyPr vert="eaVert"/>
          <a:lstStyle/>
          <a:p>
            <a:pPr lvl="0" eaLnBrk="1" latinLnBrk="0" hangingPunct="1"/>
            <a:r>
              <a:rPr lang="ar-SA" smtClean="0"/>
              <a:t>انقر لتحرير أنماط النص الرئيسي</a:t>
            </a:r>
          </a:p>
          <a:p>
            <a:pPr lvl="1" eaLnBrk="1" latinLnBrk="0" hangingPunct="1"/>
            <a:r>
              <a:rPr lang="ar-SA" smtClean="0"/>
              <a:t>المستوى الثاني</a:t>
            </a:r>
          </a:p>
          <a:p>
            <a:pPr lvl="2" eaLnBrk="1" latinLnBrk="0" hangingPunct="1"/>
            <a:r>
              <a:rPr lang="ar-SA" smtClean="0"/>
              <a:t>المستوى الثالث</a:t>
            </a:r>
          </a:p>
          <a:p>
            <a:pPr lvl="3" eaLnBrk="1" latinLnBrk="0" hangingPunct="1"/>
            <a:r>
              <a:rPr lang="ar-SA" smtClean="0"/>
              <a:t>المستوى الرابع</a:t>
            </a:r>
          </a:p>
          <a:p>
            <a:pPr lvl="4" eaLnBrk="1" latinLnBrk="0" hangingPunct="1"/>
            <a:r>
              <a:rPr lang="ar-SA" smtClean="0"/>
              <a:t>المستوى الخامس</a:t>
            </a:r>
            <a:endParaRPr kumimoji="0" lang="en-US"/>
          </a:p>
        </p:txBody>
      </p:sp>
      <p:sp>
        <p:nvSpPr>
          <p:cNvPr id="4" name="عنصر نائب للتاريخ 3"/>
          <p:cNvSpPr>
            <a:spLocks noGrp="1"/>
          </p:cNvSpPr>
          <p:nvPr>
            <p:ph type="dt" sz="half" idx="10"/>
          </p:nvPr>
        </p:nvSpPr>
        <p:spPr/>
        <p:txBody>
          <a:bodyPr/>
          <a:lstStyle/>
          <a:p>
            <a:fld id="{1C83DC65-2B31-4FAB-864B-832C13505F99}" type="datetime2">
              <a:rPr lang="ar-SA" smtClean="0"/>
              <a:t>الثلاثاء، 11/محرم/1433</a:t>
            </a:fld>
            <a:endParaRPr lang="ar-SA"/>
          </a:p>
        </p:txBody>
      </p:sp>
      <p:sp>
        <p:nvSpPr>
          <p:cNvPr id="5" name="عنصر نائب للتذييل 4"/>
          <p:cNvSpPr>
            <a:spLocks noGrp="1"/>
          </p:cNvSpPr>
          <p:nvPr>
            <p:ph type="ftr" sz="quarter" idx="11"/>
          </p:nvPr>
        </p:nvSpPr>
        <p:spPr/>
        <p:txBody>
          <a:bodyPr/>
          <a:lstStyle/>
          <a:p>
            <a:endParaRPr lang="ar-SA"/>
          </a:p>
        </p:txBody>
      </p:sp>
      <p:sp>
        <p:nvSpPr>
          <p:cNvPr id="6" name="عنصر نائب لرقم الشريحة 5"/>
          <p:cNvSpPr>
            <a:spLocks noGrp="1"/>
          </p:cNvSpPr>
          <p:nvPr>
            <p:ph type="sldNum" sz="quarter" idx="12"/>
          </p:nvPr>
        </p:nvSpPr>
        <p:spPr/>
        <p:txBody>
          <a:bodyPr/>
          <a:lstStyle/>
          <a:p>
            <a:fld id="{7E6AC902-0C36-4674-9763-298CC9CB4D09}" type="slidenum">
              <a:rPr lang="ar-SA" smtClean="0"/>
              <a:pPr/>
              <a:t>‹#›</a:t>
            </a:fld>
            <a:endParaRPr lang="ar-SA"/>
          </a:p>
        </p:txBody>
      </p:sp>
    </p:spTree>
  </p:cSld>
  <p:clrMapOvr>
    <a:masterClrMapping/>
  </p:clrMapOvr>
  <p:transition spd="slow" advClick="0" advTm="30000">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عنوان ونص عموديان">
    <p:spTree>
      <p:nvGrpSpPr>
        <p:cNvPr id="1" name=""/>
        <p:cNvGrpSpPr/>
        <p:nvPr/>
      </p:nvGrpSpPr>
      <p:grpSpPr>
        <a:xfrm>
          <a:off x="0" y="0"/>
          <a:ext cx="0" cy="0"/>
          <a:chOff x="0" y="0"/>
          <a:chExt cx="0" cy="0"/>
        </a:xfrm>
      </p:grpSpPr>
      <p:sp>
        <p:nvSpPr>
          <p:cNvPr id="2" name="عنوان عمودي 1"/>
          <p:cNvSpPr>
            <a:spLocks noGrp="1"/>
          </p:cNvSpPr>
          <p:nvPr>
            <p:ph type="title" orient="vert"/>
          </p:nvPr>
        </p:nvSpPr>
        <p:spPr>
          <a:xfrm>
            <a:off x="6629400" y="914401"/>
            <a:ext cx="2057400" cy="5211763"/>
          </a:xfrm>
        </p:spPr>
        <p:txBody>
          <a:bodyPr vert="eaVert"/>
          <a:lstStyle/>
          <a:p>
            <a:r>
              <a:rPr kumimoji="0" lang="ar-SA" smtClean="0"/>
              <a:t>انقر لتحرير نمط العنوان الرئيسي</a:t>
            </a:r>
            <a:endParaRPr kumimoji="0" lang="en-US"/>
          </a:p>
        </p:txBody>
      </p:sp>
      <p:sp>
        <p:nvSpPr>
          <p:cNvPr id="3" name="عنصر نائب للعنوان العمودي 2"/>
          <p:cNvSpPr>
            <a:spLocks noGrp="1"/>
          </p:cNvSpPr>
          <p:nvPr>
            <p:ph type="body" orient="vert" idx="1"/>
          </p:nvPr>
        </p:nvSpPr>
        <p:spPr>
          <a:xfrm>
            <a:off x="457200" y="914401"/>
            <a:ext cx="6019800" cy="5211763"/>
          </a:xfrm>
        </p:spPr>
        <p:txBody>
          <a:bodyPr vert="eaVert"/>
          <a:lstStyle/>
          <a:p>
            <a:pPr lvl="0" eaLnBrk="1" latinLnBrk="0" hangingPunct="1"/>
            <a:r>
              <a:rPr lang="ar-SA" smtClean="0"/>
              <a:t>انقر لتحرير أنماط النص الرئيسي</a:t>
            </a:r>
          </a:p>
          <a:p>
            <a:pPr lvl="1" eaLnBrk="1" latinLnBrk="0" hangingPunct="1"/>
            <a:r>
              <a:rPr lang="ar-SA" smtClean="0"/>
              <a:t>المستوى الثاني</a:t>
            </a:r>
          </a:p>
          <a:p>
            <a:pPr lvl="2" eaLnBrk="1" latinLnBrk="0" hangingPunct="1"/>
            <a:r>
              <a:rPr lang="ar-SA" smtClean="0"/>
              <a:t>المستوى الثالث</a:t>
            </a:r>
          </a:p>
          <a:p>
            <a:pPr lvl="3" eaLnBrk="1" latinLnBrk="0" hangingPunct="1"/>
            <a:r>
              <a:rPr lang="ar-SA" smtClean="0"/>
              <a:t>المستوى الرابع</a:t>
            </a:r>
          </a:p>
          <a:p>
            <a:pPr lvl="4" eaLnBrk="1" latinLnBrk="0" hangingPunct="1"/>
            <a:r>
              <a:rPr lang="ar-SA" smtClean="0"/>
              <a:t>المستوى الخامس</a:t>
            </a:r>
            <a:endParaRPr kumimoji="0" lang="en-US"/>
          </a:p>
        </p:txBody>
      </p:sp>
      <p:sp>
        <p:nvSpPr>
          <p:cNvPr id="4" name="عنصر نائب للتاريخ 3"/>
          <p:cNvSpPr>
            <a:spLocks noGrp="1"/>
          </p:cNvSpPr>
          <p:nvPr>
            <p:ph type="dt" sz="half" idx="10"/>
          </p:nvPr>
        </p:nvSpPr>
        <p:spPr/>
        <p:txBody>
          <a:bodyPr/>
          <a:lstStyle/>
          <a:p>
            <a:fld id="{7EA9DE37-FC5D-4C1A-BC63-A998BDE4BC60}" type="datetime2">
              <a:rPr lang="ar-SA" smtClean="0"/>
              <a:t>الثلاثاء، 11/محرم/1433</a:t>
            </a:fld>
            <a:endParaRPr lang="ar-SA"/>
          </a:p>
        </p:txBody>
      </p:sp>
      <p:sp>
        <p:nvSpPr>
          <p:cNvPr id="5" name="عنصر نائب للتذييل 4"/>
          <p:cNvSpPr>
            <a:spLocks noGrp="1"/>
          </p:cNvSpPr>
          <p:nvPr>
            <p:ph type="ftr" sz="quarter" idx="11"/>
          </p:nvPr>
        </p:nvSpPr>
        <p:spPr/>
        <p:txBody>
          <a:bodyPr/>
          <a:lstStyle/>
          <a:p>
            <a:endParaRPr lang="ar-SA"/>
          </a:p>
        </p:txBody>
      </p:sp>
      <p:sp>
        <p:nvSpPr>
          <p:cNvPr id="6" name="عنصر نائب لرقم الشريحة 5"/>
          <p:cNvSpPr>
            <a:spLocks noGrp="1"/>
          </p:cNvSpPr>
          <p:nvPr>
            <p:ph type="sldNum" sz="quarter" idx="12"/>
          </p:nvPr>
        </p:nvSpPr>
        <p:spPr/>
        <p:txBody>
          <a:bodyPr/>
          <a:lstStyle/>
          <a:p>
            <a:fld id="{7E6AC902-0C36-4674-9763-298CC9CB4D09}" type="slidenum">
              <a:rPr lang="ar-SA" smtClean="0"/>
              <a:pPr/>
              <a:t>‹#›</a:t>
            </a:fld>
            <a:endParaRPr lang="ar-SA"/>
          </a:p>
        </p:txBody>
      </p:sp>
    </p:spTree>
  </p:cSld>
  <p:clrMapOvr>
    <a:masterClrMapping/>
  </p:clrMapOvr>
  <p:transition spd="slow" advClick="0" advTm="30000">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عنوان ومحتوى">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kumimoji="0" lang="ar-SA" smtClean="0"/>
              <a:t>انقر لتحرير نمط العنوان الرئيسي</a:t>
            </a:r>
            <a:endParaRPr kumimoji="0" lang="en-US"/>
          </a:p>
        </p:txBody>
      </p:sp>
      <p:sp>
        <p:nvSpPr>
          <p:cNvPr id="3" name="عنصر نائب للمحتوى 2"/>
          <p:cNvSpPr>
            <a:spLocks noGrp="1"/>
          </p:cNvSpPr>
          <p:nvPr>
            <p:ph idx="1"/>
          </p:nvPr>
        </p:nvSpPr>
        <p:spPr/>
        <p:txBody>
          <a:bodyPr/>
          <a:lstStyle/>
          <a:p>
            <a:pPr lvl="0" eaLnBrk="1" latinLnBrk="0" hangingPunct="1"/>
            <a:r>
              <a:rPr lang="ar-SA" smtClean="0"/>
              <a:t>انقر لتحرير أنماط النص الرئيسي</a:t>
            </a:r>
          </a:p>
          <a:p>
            <a:pPr lvl="1" eaLnBrk="1" latinLnBrk="0" hangingPunct="1"/>
            <a:r>
              <a:rPr lang="ar-SA" smtClean="0"/>
              <a:t>المستوى الثاني</a:t>
            </a:r>
          </a:p>
          <a:p>
            <a:pPr lvl="2" eaLnBrk="1" latinLnBrk="0" hangingPunct="1"/>
            <a:r>
              <a:rPr lang="ar-SA" smtClean="0"/>
              <a:t>المستوى الثالث</a:t>
            </a:r>
          </a:p>
          <a:p>
            <a:pPr lvl="3" eaLnBrk="1" latinLnBrk="0" hangingPunct="1"/>
            <a:r>
              <a:rPr lang="ar-SA" smtClean="0"/>
              <a:t>المستوى الرابع</a:t>
            </a:r>
          </a:p>
          <a:p>
            <a:pPr lvl="4" eaLnBrk="1" latinLnBrk="0" hangingPunct="1"/>
            <a:r>
              <a:rPr lang="ar-SA" smtClean="0"/>
              <a:t>المستوى الخامس</a:t>
            </a:r>
            <a:endParaRPr kumimoji="0" lang="en-US"/>
          </a:p>
        </p:txBody>
      </p:sp>
      <p:sp>
        <p:nvSpPr>
          <p:cNvPr id="4" name="عنصر نائب للتاريخ 3"/>
          <p:cNvSpPr>
            <a:spLocks noGrp="1"/>
          </p:cNvSpPr>
          <p:nvPr>
            <p:ph type="dt" sz="half" idx="10"/>
          </p:nvPr>
        </p:nvSpPr>
        <p:spPr/>
        <p:txBody>
          <a:bodyPr/>
          <a:lstStyle/>
          <a:p>
            <a:fld id="{4FAC767B-B5CE-4CEF-B954-76311807EEA5}" type="datetime2">
              <a:rPr lang="ar-SA" smtClean="0"/>
              <a:t>الثلاثاء، 11/محرم/1433</a:t>
            </a:fld>
            <a:endParaRPr lang="ar-SA"/>
          </a:p>
        </p:txBody>
      </p:sp>
      <p:sp>
        <p:nvSpPr>
          <p:cNvPr id="5" name="عنصر نائب للتذييل 4"/>
          <p:cNvSpPr>
            <a:spLocks noGrp="1"/>
          </p:cNvSpPr>
          <p:nvPr>
            <p:ph type="ftr" sz="quarter" idx="11"/>
          </p:nvPr>
        </p:nvSpPr>
        <p:spPr/>
        <p:txBody>
          <a:bodyPr/>
          <a:lstStyle/>
          <a:p>
            <a:endParaRPr lang="ar-SA"/>
          </a:p>
        </p:txBody>
      </p:sp>
      <p:sp>
        <p:nvSpPr>
          <p:cNvPr id="6" name="عنصر نائب لرقم الشريحة 5"/>
          <p:cNvSpPr>
            <a:spLocks noGrp="1"/>
          </p:cNvSpPr>
          <p:nvPr>
            <p:ph type="sldNum" sz="quarter" idx="12"/>
          </p:nvPr>
        </p:nvSpPr>
        <p:spPr/>
        <p:txBody>
          <a:bodyPr/>
          <a:lstStyle/>
          <a:p>
            <a:fld id="{7E6AC902-0C36-4674-9763-298CC9CB4D09}" type="slidenum">
              <a:rPr lang="ar-SA" smtClean="0"/>
              <a:pPr/>
              <a:t>‹#›</a:t>
            </a:fld>
            <a:endParaRPr lang="ar-SA"/>
          </a:p>
        </p:txBody>
      </p:sp>
    </p:spTree>
  </p:cSld>
  <p:clrMapOvr>
    <a:masterClrMapping/>
  </p:clrMapOvr>
  <p:transition spd="slow" advClick="0" advTm="30000">
    <p:fade/>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عنوان المقطع">
    <p:bg>
      <p:bgRef idx="1002">
        <a:schemeClr val="bg2"/>
      </p:bgRef>
    </p:bg>
    <p:spTree>
      <p:nvGrpSpPr>
        <p:cNvPr id="1" name=""/>
        <p:cNvGrpSpPr/>
        <p:nvPr/>
      </p:nvGrpSpPr>
      <p:grpSpPr>
        <a:xfrm>
          <a:off x="0" y="0"/>
          <a:ext cx="0" cy="0"/>
          <a:chOff x="0" y="0"/>
          <a:chExt cx="0" cy="0"/>
        </a:xfrm>
      </p:grpSpPr>
      <p:sp>
        <p:nvSpPr>
          <p:cNvPr id="2" name="عنوان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ar-SA" smtClean="0"/>
              <a:t>انقر لتحرير نمط العنوان الرئيسي</a:t>
            </a:r>
            <a:endParaRPr kumimoji="0" lang="en-US"/>
          </a:p>
        </p:txBody>
      </p:sp>
      <p:sp>
        <p:nvSpPr>
          <p:cNvPr id="3" name="عنصر نائب للنص 2"/>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ar-SA" smtClean="0"/>
              <a:t>انقر لتحرير أنماط النص الرئيسي</a:t>
            </a:r>
          </a:p>
        </p:txBody>
      </p:sp>
      <p:sp>
        <p:nvSpPr>
          <p:cNvPr id="4" name="عنصر نائب للتاريخ 3"/>
          <p:cNvSpPr>
            <a:spLocks noGrp="1"/>
          </p:cNvSpPr>
          <p:nvPr>
            <p:ph type="dt" sz="half" idx="10"/>
          </p:nvPr>
        </p:nvSpPr>
        <p:spPr/>
        <p:txBody>
          <a:bodyPr/>
          <a:lstStyle/>
          <a:p>
            <a:fld id="{955FD44B-B8BB-41E2-BD1A-6EC2C8D51319}" type="datetime2">
              <a:rPr lang="ar-SA" smtClean="0"/>
              <a:t>الثلاثاء، 11/محرم/1433</a:t>
            </a:fld>
            <a:endParaRPr lang="ar-SA"/>
          </a:p>
        </p:txBody>
      </p:sp>
      <p:sp>
        <p:nvSpPr>
          <p:cNvPr id="5" name="عنصر نائب للتذييل 4"/>
          <p:cNvSpPr>
            <a:spLocks noGrp="1"/>
          </p:cNvSpPr>
          <p:nvPr>
            <p:ph type="ftr" sz="quarter" idx="11"/>
          </p:nvPr>
        </p:nvSpPr>
        <p:spPr/>
        <p:txBody>
          <a:bodyPr/>
          <a:lstStyle/>
          <a:p>
            <a:endParaRPr lang="ar-SA"/>
          </a:p>
        </p:txBody>
      </p:sp>
      <p:sp>
        <p:nvSpPr>
          <p:cNvPr id="6" name="عنصر نائب لرقم الشريحة 5"/>
          <p:cNvSpPr>
            <a:spLocks noGrp="1"/>
          </p:cNvSpPr>
          <p:nvPr>
            <p:ph type="sldNum" sz="quarter" idx="12"/>
          </p:nvPr>
        </p:nvSpPr>
        <p:spPr/>
        <p:txBody>
          <a:bodyPr/>
          <a:lstStyle/>
          <a:p>
            <a:fld id="{7E6AC902-0C36-4674-9763-298CC9CB4D09}" type="slidenum">
              <a:rPr lang="ar-SA" smtClean="0"/>
              <a:pPr/>
              <a:t>‹#›</a:t>
            </a:fld>
            <a:endParaRPr lang="ar-SA"/>
          </a:p>
        </p:txBody>
      </p:sp>
    </p:spTree>
  </p:cSld>
  <p:clrMapOvr>
    <a:overrideClrMapping bg1="dk1" tx1="lt1" bg2="dk2" tx2="lt2" accent1="accent1" accent2="accent2" accent3="accent3" accent4="accent4" accent5="accent5" accent6="accent6" hlink="hlink" folHlink="folHlink"/>
  </p:clrMapOvr>
  <p:transition spd="slow" advClick="0" advTm="30000">
    <p:fade/>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محتويين">
    <p:spTree>
      <p:nvGrpSpPr>
        <p:cNvPr id="1" name=""/>
        <p:cNvGrpSpPr/>
        <p:nvPr/>
      </p:nvGrpSpPr>
      <p:grpSpPr>
        <a:xfrm>
          <a:off x="0" y="0"/>
          <a:ext cx="0" cy="0"/>
          <a:chOff x="0" y="0"/>
          <a:chExt cx="0" cy="0"/>
        </a:xfrm>
      </p:grpSpPr>
      <p:sp>
        <p:nvSpPr>
          <p:cNvPr id="2" name="عنوان 1"/>
          <p:cNvSpPr>
            <a:spLocks noGrp="1"/>
          </p:cNvSpPr>
          <p:nvPr>
            <p:ph type="title"/>
          </p:nvPr>
        </p:nvSpPr>
        <p:spPr>
          <a:xfrm>
            <a:off x="457200" y="704088"/>
            <a:ext cx="8229600" cy="1143000"/>
          </a:xfrm>
        </p:spPr>
        <p:txBody>
          <a:bodyPr/>
          <a:lstStyle/>
          <a:p>
            <a:r>
              <a:rPr kumimoji="0" lang="ar-SA" smtClean="0"/>
              <a:t>انقر لتحرير نمط العنوان الرئيسي</a:t>
            </a:r>
            <a:endParaRPr kumimoji="0" lang="en-US"/>
          </a:p>
        </p:txBody>
      </p:sp>
      <p:sp>
        <p:nvSpPr>
          <p:cNvPr id="3" name="عنصر نائب للمحتوى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ar-SA" smtClean="0"/>
              <a:t>انقر لتحرير أنماط النص الرئيسي</a:t>
            </a:r>
          </a:p>
          <a:p>
            <a:pPr lvl="1" eaLnBrk="1" latinLnBrk="0" hangingPunct="1"/>
            <a:r>
              <a:rPr lang="ar-SA" smtClean="0"/>
              <a:t>المستوى الثاني</a:t>
            </a:r>
          </a:p>
          <a:p>
            <a:pPr lvl="2" eaLnBrk="1" latinLnBrk="0" hangingPunct="1"/>
            <a:r>
              <a:rPr lang="ar-SA" smtClean="0"/>
              <a:t>المستوى الثالث</a:t>
            </a:r>
          </a:p>
          <a:p>
            <a:pPr lvl="3" eaLnBrk="1" latinLnBrk="0" hangingPunct="1"/>
            <a:r>
              <a:rPr lang="ar-SA" smtClean="0"/>
              <a:t>المستوى الرابع</a:t>
            </a:r>
          </a:p>
          <a:p>
            <a:pPr lvl="4" eaLnBrk="1" latinLnBrk="0" hangingPunct="1"/>
            <a:r>
              <a:rPr lang="ar-SA" smtClean="0"/>
              <a:t>المستوى الخامس</a:t>
            </a:r>
            <a:endParaRPr kumimoji="0" lang="en-US"/>
          </a:p>
        </p:txBody>
      </p:sp>
      <p:sp>
        <p:nvSpPr>
          <p:cNvPr id="4" name="عنصر نائب للمحتوى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ar-SA" smtClean="0"/>
              <a:t>انقر لتحرير أنماط النص الرئيسي</a:t>
            </a:r>
          </a:p>
          <a:p>
            <a:pPr lvl="1" eaLnBrk="1" latinLnBrk="0" hangingPunct="1"/>
            <a:r>
              <a:rPr lang="ar-SA" smtClean="0"/>
              <a:t>المستوى الثاني</a:t>
            </a:r>
          </a:p>
          <a:p>
            <a:pPr lvl="2" eaLnBrk="1" latinLnBrk="0" hangingPunct="1"/>
            <a:r>
              <a:rPr lang="ar-SA" smtClean="0"/>
              <a:t>المستوى الثالث</a:t>
            </a:r>
          </a:p>
          <a:p>
            <a:pPr lvl="3" eaLnBrk="1" latinLnBrk="0" hangingPunct="1"/>
            <a:r>
              <a:rPr lang="ar-SA" smtClean="0"/>
              <a:t>المستوى الرابع</a:t>
            </a:r>
          </a:p>
          <a:p>
            <a:pPr lvl="4" eaLnBrk="1" latinLnBrk="0" hangingPunct="1"/>
            <a:r>
              <a:rPr lang="ar-SA" smtClean="0"/>
              <a:t>المستوى الخامس</a:t>
            </a:r>
            <a:endParaRPr kumimoji="0" lang="en-US"/>
          </a:p>
        </p:txBody>
      </p:sp>
      <p:sp>
        <p:nvSpPr>
          <p:cNvPr id="5" name="عنصر نائب للتاريخ 4"/>
          <p:cNvSpPr>
            <a:spLocks noGrp="1"/>
          </p:cNvSpPr>
          <p:nvPr>
            <p:ph type="dt" sz="half" idx="10"/>
          </p:nvPr>
        </p:nvSpPr>
        <p:spPr/>
        <p:txBody>
          <a:bodyPr/>
          <a:lstStyle/>
          <a:p>
            <a:fld id="{E2CE81A7-32E2-4897-B996-412AF0C9C301}" type="datetime2">
              <a:rPr lang="ar-SA" smtClean="0"/>
              <a:t>الثلاثاء، 11/محرم/1433</a:t>
            </a:fld>
            <a:endParaRPr lang="ar-SA"/>
          </a:p>
        </p:txBody>
      </p:sp>
      <p:sp>
        <p:nvSpPr>
          <p:cNvPr id="6" name="عنصر نائب للتذييل 5"/>
          <p:cNvSpPr>
            <a:spLocks noGrp="1"/>
          </p:cNvSpPr>
          <p:nvPr>
            <p:ph type="ftr" sz="quarter" idx="11"/>
          </p:nvPr>
        </p:nvSpPr>
        <p:spPr/>
        <p:txBody>
          <a:bodyPr/>
          <a:lstStyle/>
          <a:p>
            <a:endParaRPr lang="ar-SA"/>
          </a:p>
        </p:txBody>
      </p:sp>
      <p:sp>
        <p:nvSpPr>
          <p:cNvPr id="7" name="عنصر نائب لرقم الشريحة 6"/>
          <p:cNvSpPr>
            <a:spLocks noGrp="1"/>
          </p:cNvSpPr>
          <p:nvPr>
            <p:ph type="sldNum" sz="quarter" idx="12"/>
          </p:nvPr>
        </p:nvSpPr>
        <p:spPr/>
        <p:txBody>
          <a:bodyPr/>
          <a:lstStyle/>
          <a:p>
            <a:fld id="{7E6AC902-0C36-4674-9763-298CC9CB4D09}" type="slidenum">
              <a:rPr lang="ar-SA" smtClean="0"/>
              <a:pPr/>
              <a:t>‹#›</a:t>
            </a:fld>
            <a:endParaRPr lang="ar-SA"/>
          </a:p>
        </p:txBody>
      </p:sp>
    </p:spTree>
  </p:cSld>
  <p:clrMapOvr>
    <a:masterClrMapping/>
  </p:clrMapOvr>
  <p:transition spd="slow" advClick="0" advTm="30000">
    <p:fade/>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مقارنة">
    <p:spTree>
      <p:nvGrpSpPr>
        <p:cNvPr id="1" name=""/>
        <p:cNvGrpSpPr/>
        <p:nvPr/>
      </p:nvGrpSpPr>
      <p:grpSpPr>
        <a:xfrm>
          <a:off x="0" y="0"/>
          <a:ext cx="0" cy="0"/>
          <a:chOff x="0" y="0"/>
          <a:chExt cx="0" cy="0"/>
        </a:xfrm>
      </p:grpSpPr>
      <p:sp>
        <p:nvSpPr>
          <p:cNvPr id="2" name="عنوان 1"/>
          <p:cNvSpPr>
            <a:spLocks noGrp="1"/>
          </p:cNvSpPr>
          <p:nvPr>
            <p:ph type="title"/>
          </p:nvPr>
        </p:nvSpPr>
        <p:spPr>
          <a:xfrm>
            <a:off x="457200" y="704088"/>
            <a:ext cx="8229600" cy="1143000"/>
          </a:xfrm>
        </p:spPr>
        <p:txBody>
          <a:bodyPr tIns="45720" anchor="b"/>
          <a:lstStyle>
            <a:lvl1pPr>
              <a:defRPr/>
            </a:lvl1pPr>
          </a:lstStyle>
          <a:p>
            <a:r>
              <a:rPr kumimoji="0" lang="ar-SA" smtClean="0"/>
              <a:t>انقر لتحرير نمط العنوان الرئيسي</a:t>
            </a:r>
            <a:endParaRPr kumimoji="0" lang="en-US"/>
          </a:p>
        </p:txBody>
      </p:sp>
      <p:sp>
        <p:nvSpPr>
          <p:cNvPr id="3" name="عنصر نائب للنص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ar-SA" smtClean="0"/>
              <a:t>انقر لتحرير أنماط النص الرئيسي</a:t>
            </a:r>
          </a:p>
        </p:txBody>
      </p:sp>
      <p:sp>
        <p:nvSpPr>
          <p:cNvPr id="4" name="عنصر نائب للنص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ar-SA" smtClean="0"/>
              <a:t>انقر لتحرير أنماط النص الرئيسي</a:t>
            </a:r>
          </a:p>
        </p:txBody>
      </p:sp>
      <p:sp>
        <p:nvSpPr>
          <p:cNvPr id="5" name="عنصر نائب للمحتوى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ar-SA" smtClean="0"/>
              <a:t>انقر لتحرير أنماط النص الرئيسي</a:t>
            </a:r>
          </a:p>
          <a:p>
            <a:pPr lvl="1" eaLnBrk="1" latinLnBrk="0" hangingPunct="1"/>
            <a:r>
              <a:rPr lang="ar-SA" smtClean="0"/>
              <a:t>المستوى الثاني</a:t>
            </a:r>
          </a:p>
          <a:p>
            <a:pPr lvl="2" eaLnBrk="1" latinLnBrk="0" hangingPunct="1"/>
            <a:r>
              <a:rPr lang="ar-SA" smtClean="0"/>
              <a:t>المستوى الثالث</a:t>
            </a:r>
          </a:p>
          <a:p>
            <a:pPr lvl="3" eaLnBrk="1" latinLnBrk="0" hangingPunct="1"/>
            <a:r>
              <a:rPr lang="ar-SA" smtClean="0"/>
              <a:t>المستوى الرابع</a:t>
            </a:r>
          </a:p>
          <a:p>
            <a:pPr lvl="4" eaLnBrk="1" latinLnBrk="0" hangingPunct="1"/>
            <a:r>
              <a:rPr lang="ar-SA" smtClean="0"/>
              <a:t>المستوى الخامس</a:t>
            </a:r>
            <a:endParaRPr kumimoji="0" lang="en-US"/>
          </a:p>
        </p:txBody>
      </p:sp>
      <p:sp>
        <p:nvSpPr>
          <p:cNvPr id="6" name="عنصر نائب للمحتوى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ar-SA" smtClean="0"/>
              <a:t>انقر لتحرير أنماط النص الرئيسي</a:t>
            </a:r>
          </a:p>
          <a:p>
            <a:pPr lvl="1" eaLnBrk="1" latinLnBrk="0" hangingPunct="1"/>
            <a:r>
              <a:rPr lang="ar-SA" smtClean="0"/>
              <a:t>المستوى الثاني</a:t>
            </a:r>
          </a:p>
          <a:p>
            <a:pPr lvl="2" eaLnBrk="1" latinLnBrk="0" hangingPunct="1"/>
            <a:r>
              <a:rPr lang="ar-SA" smtClean="0"/>
              <a:t>المستوى الثالث</a:t>
            </a:r>
          </a:p>
          <a:p>
            <a:pPr lvl="3" eaLnBrk="1" latinLnBrk="0" hangingPunct="1"/>
            <a:r>
              <a:rPr lang="ar-SA" smtClean="0"/>
              <a:t>المستوى الرابع</a:t>
            </a:r>
          </a:p>
          <a:p>
            <a:pPr lvl="4" eaLnBrk="1" latinLnBrk="0" hangingPunct="1"/>
            <a:r>
              <a:rPr lang="ar-SA" smtClean="0"/>
              <a:t>المستوى الخامس</a:t>
            </a:r>
            <a:endParaRPr kumimoji="0" lang="en-US"/>
          </a:p>
        </p:txBody>
      </p:sp>
      <p:sp>
        <p:nvSpPr>
          <p:cNvPr id="7" name="عنصر نائب للتاريخ 6"/>
          <p:cNvSpPr>
            <a:spLocks noGrp="1"/>
          </p:cNvSpPr>
          <p:nvPr>
            <p:ph type="dt" sz="half" idx="10"/>
          </p:nvPr>
        </p:nvSpPr>
        <p:spPr/>
        <p:txBody>
          <a:bodyPr/>
          <a:lstStyle/>
          <a:p>
            <a:fld id="{0028CE83-215A-4D66-826C-58C08D72DA0B}" type="datetime2">
              <a:rPr lang="ar-SA" smtClean="0"/>
              <a:t>الثلاثاء، 11/محرم/1433</a:t>
            </a:fld>
            <a:endParaRPr lang="ar-SA"/>
          </a:p>
        </p:txBody>
      </p:sp>
      <p:sp>
        <p:nvSpPr>
          <p:cNvPr id="8" name="عنصر نائب للتذييل 7"/>
          <p:cNvSpPr>
            <a:spLocks noGrp="1"/>
          </p:cNvSpPr>
          <p:nvPr>
            <p:ph type="ftr" sz="quarter" idx="11"/>
          </p:nvPr>
        </p:nvSpPr>
        <p:spPr/>
        <p:txBody>
          <a:bodyPr/>
          <a:lstStyle/>
          <a:p>
            <a:endParaRPr lang="ar-SA"/>
          </a:p>
        </p:txBody>
      </p:sp>
      <p:sp>
        <p:nvSpPr>
          <p:cNvPr id="9" name="عنصر نائب لرقم الشريحة 8"/>
          <p:cNvSpPr>
            <a:spLocks noGrp="1"/>
          </p:cNvSpPr>
          <p:nvPr>
            <p:ph type="sldNum" sz="quarter" idx="12"/>
          </p:nvPr>
        </p:nvSpPr>
        <p:spPr/>
        <p:txBody>
          <a:bodyPr/>
          <a:lstStyle/>
          <a:p>
            <a:fld id="{7E6AC902-0C36-4674-9763-298CC9CB4D09}" type="slidenum">
              <a:rPr lang="ar-SA" smtClean="0"/>
              <a:pPr/>
              <a:t>‹#›</a:t>
            </a:fld>
            <a:endParaRPr lang="ar-SA"/>
          </a:p>
        </p:txBody>
      </p:sp>
    </p:spTree>
  </p:cSld>
  <p:clrMapOvr>
    <a:masterClrMapping/>
  </p:clrMapOvr>
  <p:transition spd="slow" advClick="0" advTm="30000">
    <p:fade/>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عنوان فقط">
    <p:spTree>
      <p:nvGrpSpPr>
        <p:cNvPr id="1" name=""/>
        <p:cNvGrpSpPr/>
        <p:nvPr/>
      </p:nvGrpSpPr>
      <p:grpSpPr>
        <a:xfrm>
          <a:off x="0" y="0"/>
          <a:ext cx="0" cy="0"/>
          <a:chOff x="0" y="0"/>
          <a:chExt cx="0" cy="0"/>
        </a:xfrm>
      </p:grpSpPr>
      <p:sp>
        <p:nvSpPr>
          <p:cNvPr id="2" name="عنوان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ar-SA" smtClean="0"/>
              <a:t>انقر لتحرير نمط العنوان الرئيسي</a:t>
            </a:r>
            <a:endParaRPr kumimoji="0" lang="en-US"/>
          </a:p>
        </p:txBody>
      </p:sp>
      <p:sp>
        <p:nvSpPr>
          <p:cNvPr id="3" name="عنصر نائب للتاريخ 2"/>
          <p:cNvSpPr>
            <a:spLocks noGrp="1"/>
          </p:cNvSpPr>
          <p:nvPr>
            <p:ph type="dt" sz="half" idx="10"/>
          </p:nvPr>
        </p:nvSpPr>
        <p:spPr/>
        <p:txBody>
          <a:bodyPr/>
          <a:lstStyle/>
          <a:p>
            <a:fld id="{9BA0CA15-5B93-4050-A004-E81048A96C8E}" type="datetime2">
              <a:rPr lang="ar-SA" smtClean="0"/>
              <a:t>الثلاثاء، 11/محرم/1433</a:t>
            </a:fld>
            <a:endParaRPr lang="ar-SA"/>
          </a:p>
        </p:txBody>
      </p:sp>
      <p:sp>
        <p:nvSpPr>
          <p:cNvPr id="4" name="عنصر نائب للتذييل 3"/>
          <p:cNvSpPr>
            <a:spLocks noGrp="1"/>
          </p:cNvSpPr>
          <p:nvPr>
            <p:ph type="ftr" sz="quarter" idx="11"/>
          </p:nvPr>
        </p:nvSpPr>
        <p:spPr/>
        <p:txBody>
          <a:bodyPr/>
          <a:lstStyle/>
          <a:p>
            <a:endParaRPr lang="ar-SA"/>
          </a:p>
        </p:txBody>
      </p:sp>
      <p:sp>
        <p:nvSpPr>
          <p:cNvPr id="5" name="عنصر نائب لرقم الشريحة 4"/>
          <p:cNvSpPr>
            <a:spLocks noGrp="1"/>
          </p:cNvSpPr>
          <p:nvPr>
            <p:ph type="sldNum" sz="quarter" idx="12"/>
          </p:nvPr>
        </p:nvSpPr>
        <p:spPr/>
        <p:txBody>
          <a:bodyPr/>
          <a:lstStyle/>
          <a:p>
            <a:fld id="{7E6AC902-0C36-4674-9763-298CC9CB4D09}" type="slidenum">
              <a:rPr lang="ar-SA" smtClean="0"/>
              <a:pPr/>
              <a:t>‹#›</a:t>
            </a:fld>
            <a:endParaRPr lang="ar-SA"/>
          </a:p>
        </p:txBody>
      </p:sp>
    </p:spTree>
  </p:cSld>
  <p:clrMapOvr>
    <a:masterClrMapping/>
  </p:clrMapOvr>
  <p:transition spd="slow" advClick="0" advTm="30000">
    <p:fade/>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فارغ">
    <p:spTree>
      <p:nvGrpSpPr>
        <p:cNvPr id="1" name=""/>
        <p:cNvGrpSpPr/>
        <p:nvPr/>
      </p:nvGrpSpPr>
      <p:grpSpPr>
        <a:xfrm>
          <a:off x="0" y="0"/>
          <a:ext cx="0" cy="0"/>
          <a:chOff x="0" y="0"/>
          <a:chExt cx="0" cy="0"/>
        </a:xfrm>
      </p:grpSpPr>
      <p:sp>
        <p:nvSpPr>
          <p:cNvPr id="2" name="عنصر نائب للتاريخ 1"/>
          <p:cNvSpPr>
            <a:spLocks noGrp="1"/>
          </p:cNvSpPr>
          <p:nvPr>
            <p:ph type="dt" sz="half" idx="10"/>
          </p:nvPr>
        </p:nvSpPr>
        <p:spPr/>
        <p:txBody>
          <a:bodyPr/>
          <a:lstStyle/>
          <a:p>
            <a:fld id="{CE4E4603-7D15-4BB4-9C5B-3C0F0A5BD898}" type="datetime2">
              <a:rPr lang="ar-SA" smtClean="0"/>
              <a:t>الثلاثاء، 11/محرم/1433</a:t>
            </a:fld>
            <a:endParaRPr lang="ar-SA"/>
          </a:p>
        </p:txBody>
      </p:sp>
      <p:sp>
        <p:nvSpPr>
          <p:cNvPr id="3" name="عنصر نائب للتذييل 2"/>
          <p:cNvSpPr>
            <a:spLocks noGrp="1"/>
          </p:cNvSpPr>
          <p:nvPr>
            <p:ph type="ftr" sz="quarter" idx="11"/>
          </p:nvPr>
        </p:nvSpPr>
        <p:spPr/>
        <p:txBody>
          <a:bodyPr/>
          <a:lstStyle/>
          <a:p>
            <a:endParaRPr lang="ar-SA"/>
          </a:p>
        </p:txBody>
      </p:sp>
      <p:sp>
        <p:nvSpPr>
          <p:cNvPr id="4" name="عنصر نائب لرقم الشريحة 3"/>
          <p:cNvSpPr>
            <a:spLocks noGrp="1"/>
          </p:cNvSpPr>
          <p:nvPr>
            <p:ph type="sldNum" sz="quarter" idx="12"/>
          </p:nvPr>
        </p:nvSpPr>
        <p:spPr/>
        <p:txBody>
          <a:bodyPr/>
          <a:lstStyle/>
          <a:p>
            <a:fld id="{7E6AC902-0C36-4674-9763-298CC9CB4D09}" type="slidenum">
              <a:rPr lang="ar-SA" smtClean="0"/>
              <a:pPr/>
              <a:t>‹#›</a:t>
            </a:fld>
            <a:endParaRPr lang="ar-SA"/>
          </a:p>
        </p:txBody>
      </p:sp>
    </p:spTree>
  </p:cSld>
  <p:clrMapOvr>
    <a:masterClrMapping/>
  </p:clrMapOvr>
  <p:transition spd="slow" advClick="0" advTm="30000">
    <p:fad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محتوى ذو تسمية توضيحية">
    <p:spTree>
      <p:nvGrpSpPr>
        <p:cNvPr id="1" name=""/>
        <p:cNvGrpSpPr/>
        <p:nvPr/>
      </p:nvGrpSpPr>
      <p:grpSpPr>
        <a:xfrm>
          <a:off x="0" y="0"/>
          <a:ext cx="0" cy="0"/>
          <a:chOff x="0" y="0"/>
          <a:chExt cx="0" cy="0"/>
        </a:xfrm>
      </p:grpSpPr>
      <p:sp>
        <p:nvSpPr>
          <p:cNvPr id="2" name="عنوان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ar-SA" smtClean="0"/>
              <a:t>انقر لتحرير نمط العنوان الرئيسي</a:t>
            </a:r>
            <a:endParaRPr kumimoji="0" lang="en-US"/>
          </a:p>
        </p:txBody>
      </p:sp>
      <p:sp>
        <p:nvSpPr>
          <p:cNvPr id="3" name="عنصر نائب للنص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ar-SA" smtClean="0"/>
              <a:t>انقر لتحرير أنماط النص الرئيسي</a:t>
            </a:r>
          </a:p>
        </p:txBody>
      </p:sp>
      <p:sp>
        <p:nvSpPr>
          <p:cNvPr id="4" name="عنصر نائب للمحتوى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ar-SA" smtClean="0"/>
              <a:t>انقر لتحرير أنماط النص الرئيسي</a:t>
            </a:r>
          </a:p>
          <a:p>
            <a:pPr lvl="1" eaLnBrk="1" latinLnBrk="0" hangingPunct="1"/>
            <a:r>
              <a:rPr lang="ar-SA" smtClean="0"/>
              <a:t>المستوى الثاني</a:t>
            </a:r>
          </a:p>
          <a:p>
            <a:pPr lvl="2" eaLnBrk="1" latinLnBrk="0" hangingPunct="1"/>
            <a:r>
              <a:rPr lang="ar-SA" smtClean="0"/>
              <a:t>المستوى الثالث</a:t>
            </a:r>
          </a:p>
          <a:p>
            <a:pPr lvl="3" eaLnBrk="1" latinLnBrk="0" hangingPunct="1"/>
            <a:r>
              <a:rPr lang="ar-SA" smtClean="0"/>
              <a:t>المستوى الرابع</a:t>
            </a:r>
          </a:p>
          <a:p>
            <a:pPr lvl="4" eaLnBrk="1" latinLnBrk="0" hangingPunct="1"/>
            <a:r>
              <a:rPr lang="ar-SA" smtClean="0"/>
              <a:t>المستوى الخامس</a:t>
            </a:r>
            <a:endParaRPr kumimoji="0" lang="en-US"/>
          </a:p>
        </p:txBody>
      </p:sp>
      <p:sp>
        <p:nvSpPr>
          <p:cNvPr id="5" name="عنصر نائب للتاريخ 4"/>
          <p:cNvSpPr>
            <a:spLocks noGrp="1"/>
          </p:cNvSpPr>
          <p:nvPr>
            <p:ph type="dt" sz="half" idx="10"/>
          </p:nvPr>
        </p:nvSpPr>
        <p:spPr/>
        <p:txBody>
          <a:bodyPr/>
          <a:lstStyle/>
          <a:p>
            <a:fld id="{A6AC24B5-5518-4211-84A6-285BAA283F16}" type="datetime2">
              <a:rPr lang="ar-SA" smtClean="0"/>
              <a:t>الثلاثاء، 11/محرم/1433</a:t>
            </a:fld>
            <a:endParaRPr lang="ar-SA"/>
          </a:p>
        </p:txBody>
      </p:sp>
      <p:sp>
        <p:nvSpPr>
          <p:cNvPr id="6" name="عنصر نائب للتذييل 5"/>
          <p:cNvSpPr>
            <a:spLocks noGrp="1"/>
          </p:cNvSpPr>
          <p:nvPr>
            <p:ph type="ftr" sz="quarter" idx="11"/>
          </p:nvPr>
        </p:nvSpPr>
        <p:spPr/>
        <p:txBody>
          <a:bodyPr/>
          <a:lstStyle/>
          <a:p>
            <a:endParaRPr lang="ar-SA"/>
          </a:p>
        </p:txBody>
      </p:sp>
      <p:sp>
        <p:nvSpPr>
          <p:cNvPr id="7" name="عنصر نائب لرقم الشريحة 6"/>
          <p:cNvSpPr>
            <a:spLocks noGrp="1"/>
          </p:cNvSpPr>
          <p:nvPr>
            <p:ph type="sldNum" sz="quarter" idx="12"/>
          </p:nvPr>
        </p:nvSpPr>
        <p:spPr/>
        <p:txBody>
          <a:bodyPr/>
          <a:lstStyle/>
          <a:p>
            <a:fld id="{7E6AC902-0C36-4674-9763-298CC9CB4D09}" type="slidenum">
              <a:rPr lang="ar-SA" smtClean="0"/>
              <a:pPr/>
              <a:t>‹#›</a:t>
            </a:fld>
            <a:endParaRPr lang="ar-SA"/>
          </a:p>
        </p:txBody>
      </p:sp>
    </p:spTree>
  </p:cSld>
  <p:clrMapOvr>
    <a:masterClrMapping/>
  </p:clrMapOvr>
  <p:transition spd="slow" advClick="0" advTm="30000">
    <p:fad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صورة ذو تسمية توضيحية">
    <p:spTree>
      <p:nvGrpSpPr>
        <p:cNvPr id="1" name=""/>
        <p:cNvGrpSpPr/>
        <p:nvPr/>
      </p:nvGrpSpPr>
      <p:grpSpPr>
        <a:xfrm>
          <a:off x="0" y="0"/>
          <a:ext cx="0" cy="0"/>
          <a:chOff x="0" y="0"/>
          <a:chExt cx="0" cy="0"/>
        </a:xfrm>
      </p:grpSpPr>
      <p:sp>
        <p:nvSpPr>
          <p:cNvPr id="9" name="مستطيل ذو زاوية واحدة مخدوشة ودائرية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مثلث قائم الزاوية 11"/>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عنوان 1"/>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ar-SA" smtClean="0"/>
              <a:t>انقر لتحرير نمط العنوان الرئيسي</a:t>
            </a:r>
            <a:endParaRPr kumimoji="0" lang="en-US"/>
          </a:p>
        </p:txBody>
      </p:sp>
      <p:sp>
        <p:nvSpPr>
          <p:cNvPr id="4" name="عنصر نائب للنص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ar-SA" smtClean="0"/>
              <a:t>انقر لتحرير أنماط النص الرئيسي</a:t>
            </a:r>
          </a:p>
        </p:txBody>
      </p:sp>
      <p:sp>
        <p:nvSpPr>
          <p:cNvPr id="5" name="عنصر نائب للتاريخ 4"/>
          <p:cNvSpPr>
            <a:spLocks noGrp="1"/>
          </p:cNvSpPr>
          <p:nvPr>
            <p:ph type="dt" sz="half" idx="10"/>
          </p:nvPr>
        </p:nvSpPr>
        <p:spPr/>
        <p:txBody>
          <a:bodyPr/>
          <a:lstStyle/>
          <a:p>
            <a:fld id="{46DF1911-7C29-43B4-A83B-75D71B33A8AA}" type="datetime2">
              <a:rPr lang="ar-SA" smtClean="0"/>
              <a:t>الثلاثاء، 11/محرم/1433</a:t>
            </a:fld>
            <a:endParaRPr lang="ar-SA"/>
          </a:p>
        </p:txBody>
      </p:sp>
      <p:sp>
        <p:nvSpPr>
          <p:cNvPr id="6" name="عنصر نائب للتذييل 5"/>
          <p:cNvSpPr>
            <a:spLocks noGrp="1"/>
          </p:cNvSpPr>
          <p:nvPr>
            <p:ph type="ftr" sz="quarter" idx="11"/>
          </p:nvPr>
        </p:nvSpPr>
        <p:spPr/>
        <p:txBody>
          <a:bodyPr/>
          <a:lstStyle/>
          <a:p>
            <a:endParaRPr lang="ar-SA"/>
          </a:p>
        </p:txBody>
      </p:sp>
      <p:sp>
        <p:nvSpPr>
          <p:cNvPr id="7" name="عنصر نائب لرقم الشريحة 6"/>
          <p:cNvSpPr>
            <a:spLocks noGrp="1"/>
          </p:cNvSpPr>
          <p:nvPr>
            <p:ph type="sldNum" sz="quarter" idx="12"/>
          </p:nvPr>
        </p:nvSpPr>
        <p:spPr>
          <a:xfrm>
            <a:off x="8077200" y="6356350"/>
            <a:ext cx="609600" cy="365125"/>
          </a:xfrm>
        </p:spPr>
        <p:txBody>
          <a:bodyPr/>
          <a:lstStyle/>
          <a:p>
            <a:fld id="{7E6AC902-0C36-4674-9763-298CC9CB4D09}" type="slidenum">
              <a:rPr lang="ar-SA" smtClean="0"/>
              <a:pPr/>
              <a:t>‹#›</a:t>
            </a:fld>
            <a:endParaRPr lang="ar-SA"/>
          </a:p>
        </p:txBody>
      </p:sp>
      <p:sp>
        <p:nvSpPr>
          <p:cNvPr id="3" name="عنصر نائب للصورة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ar-SA" smtClean="0"/>
              <a:t>انقر فوق الرمز لإضافة صورة</a:t>
            </a:r>
            <a:endParaRPr kumimoji="0" lang="en-US" dirty="0"/>
          </a:p>
        </p:txBody>
      </p:sp>
      <p:sp>
        <p:nvSpPr>
          <p:cNvPr id="10" name="شكل حر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شكل حر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transition spd="slow" advClick="0" advTm="30000">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شكل حر 6"/>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شكل حر 7"/>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عنصر نائب للعنوان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ar-SA" smtClean="0"/>
              <a:t>انقر لتحرير نمط العنوان الرئيسي</a:t>
            </a:r>
            <a:endParaRPr kumimoji="0" lang="en-US"/>
          </a:p>
        </p:txBody>
      </p:sp>
      <p:sp>
        <p:nvSpPr>
          <p:cNvPr id="30" name="عنصر نائب للنص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ar-SA" smtClean="0"/>
              <a:t>انقر لتحرير أنماط النص الرئيسي</a:t>
            </a:r>
          </a:p>
          <a:p>
            <a:pPr lvl="1" eaLnBrk="1" latinLnBrk="0" hangingPunct="1"/>
            <a:r>
              <a:rPr kumimoji="0" lang="ar-SA" smtClean="0"/>
              <a:t>المستوى الثاني</a:t>
            </a:r>
          </a:p>
          <a:p>
            <a:pPr lvl="2" eaLnBrk="1" latinLnBrk="0" hangingPunct="1"/>
            <a:r>
              <a:rPr kumimoji="0" lang="ar-SA" smtClean="0"/>
              <a:t>المستوى الثالث</a:t>
            </a:r>
          </a:p>
          <a:p>
            <a:pPr lvl="3" eaLnBrk="1" latinLnBrk="0" hangingPunct="1"/>
            <a:r>
              <a:rPr kumimoji="0" lang="ar-SA" smtClean="0"/>
              <a:t>المستوى الرابع</a:t>
            </a:r>
          </a:p>
          <a:p>
            <a:pPr lvl="4" eaLnBrk="1" latinLnBrk="0" hangingPunct="1"/>
            <a:r>
              <a:rPr kumimoji="0" lang="ar-SA" smtClean="0"/>
              <a:t>المستوى الخامس</a:t>
            </a:r>
            <a:endParaRPr kumimoji="0" lang="en-US"/>
          </a:p>
        </p:txBody>
      </p:sp>
      <p:sp>
        <p:nvSpPr>
          <p:cNvPr id="10" name="عنصر نائب للتاريخ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A11533FF-7E0B-4335-B5AD-60FAD540822C}" type="datetime2">
              <a:rPr lang="ar-SA" smtClean="0"/>
              <a:t>الثلاثاء، 11/محرم/1433</a:t>
            </a:fld>
            <a:endParaRPr lang="ar-SA"/>
          </a:p>
        </p:txBody>
      </p:sp>
      <p:sp>
        <p:nvSpPr>
          <p:cNvPr id="22" name="عنصر نائب للتذييل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ar-SA"/>
          </a:p>
        </p:txBody>
      </p:sp>
      <p:sp>
        <p:nvSpPr>
          <p:cNvPr id="18" name="عنصر نائب لرقم الشريحة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7E6AC902-0C36-4674-9763-298CC9CB4D09}" type="slidenum">
              <a:rPr lang="ar-SA" smtClean="0"/>
              <a:pPr/>
              <a:t>‹#›</a:t>
            </a:fld>
            <a:endParaRPr lang="ar-SA"/>
          </a:p>
        </p:txBody>
      </p:sp>
      <p:grpSp>
        <p:nvGrpSpPr>
          <p:cNvPr id="2" name="مجموعة 1"/>
          <p:cNvGrpSpPr/>
          <p:nvPr/>
        </p:nvGrpSpPr>
        <p:grpSpPr>
          <a:xfrm>
            <a:off x="-19017" y="202408"/>
            <a:ext cx="9180548" cy="649224"/>
            <a:chOff x="-19045" y="216550"/>
            <a:chExt cx="9180548" cy="649224"/>
          </a:xfrm>
        </p:grpSpPr>
        <p:sp>
          <p:nvSpPr>
            <p:cNvPr id="12" name="شكل حر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شكل حر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transition spd="slow" advClick="0" advTm="30000">
    <p:fade/>
  </p:transition>
  <p:timing>
    <p:tnLst>
      <p:par>
        <p:cTn id="1" dur="indefinite" restart="never" nodeType="tmRoot"/>
      </p:par>
    </p:tnLst>
  </p:timing>
  <p:hf sldNum="0" hdr="0" ftr="0"/>
  <p:txStyles>
    <p:titleStyle>
      <a:lvl1pPr algn="l" rtl="1"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r" rtl="1"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r" rtl="1"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r" rtl="1"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r" rtl="1"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r" rtl="1"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r" rtl="1"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r" rtl="1"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r" rtl="1"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r" rtl="1"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r" rtl="1" eaLnBrk="1" latinLnBrk="0" hangingPunct="1">
        <a:defRPr kumimoji="0" kern="1200">
          <a:solidFill>
            <a:schemeClr val="tx1"/>
          </a:solidFill>
          <a:latin typeface="+mn-lt"/>
          <a:ea typeface="+mn-ea"/>
          <a:cs typeface="+mn-cs"/>
        </a:defRPr>
      </a:lvl1pPr>
      <a:lvl2pPr marL="457200" algn="r" rtl="1" eaLnBrk="1" latinLnBrk="0" hangingPunct="1">
        <a:defRPr kumimoji="0" kern="1200">
          <a:solidFill>
            <a:schemeClr val="tx1"/>
          </a:solidFill>
          <a:latin typeface="+mn-lt"/>
          <a:ea typeface="+mn-ea"/>
          <a:cs typeface="+mn-cs"/>
        </a:defRPr>
      </a:lvl2pPr>
      <a:lvl3pPr marL="914400" algn="r" rtl="1" eaLnBrk="1" latinLnBrk="0" hangingPunct="1">
        <a:defRPr kumimoji="0" kern="1200">
          <a:solidFill>
            <a:schemeClr val="tx1"/>
          </a:solidFill>
          <a:latin typeface="+mn-lt"/>
          <a:ea typeface="+mn-ea"/>
          <a:cs typeface="+mn-cs"/>
        </a:defRPr>
      </a:lvl3pPr>
      <a:lvl4pPr marL="1371600" algn="r" rtl="1" eaLnBrk="1" latinLnBrk="0" hangingPunct="1">
        <a:defRPr kumimoji="0" kern="1200">
          <a:solidFill>
            <a:schemeClr val="tx1"/>
          </a:solidFill>
          <a:latin typeface="+mn-lt"/>
          <a:ea typeface="+mn-ea"/>
          <a:cs typeface="+mn-cs"/>
        </a:defRPr>
      </a:lvl4pPr>
      <a:lvl5pPr marL="1828800" algn="r" rtl="1" eaLnBrk="1" latinLnBrk="0" hangingPunct="1">
        <a:defRPr kumimoji="0" kern="1200">
          <a:solidFill>
            <a:schemeClr val="tx1"/>
          </a:solidFill>
          <a:latin typeface="+mn-lt"/>
          <a:ea typeface="+mn-ea"/>
          <a:cs typeface="+mn-cs"/>
        </a:defRPr>
      </a:lvl5pPr>
      <a:lvl6pPr marL="2286000" algn="r" rtl="1" eaLnBrk="1" latinLnBrk="0" hangingPunct="1">
        <a:defRPr kumimoji="0" kern="1200">
          <a:solidFill>
            <a:schemeClr val="tx1"/>
          </a:solidFill>
          <a:latin typeface="+mn-lt"/>
          <a:ea typeface="+mn-ea"/>
          <a:cs typeface="+mn-cs"/>
        </a:defRPr>
      </a:lvl6pPr>
      <a:lvl7pPr marL="2743200" algn="r" rtl="1" eaLnBrk="1" latinLnBrk="0" hangingPunct="1">
        <a:defRPr kumimoji="0" kern="1200">
          <a:solidFill>
            <a:schemeClr val="tx1"/>
          </a:solidFill>
          <a:latin typeface="+mn-lt"/>
          <a:ea typeface="+mn-ea"/>
          <a:cs typeface="+mn-cs"/>
        </a:defRPr>
      </a:lvl7pPr>
      <a:lvl8pPr marL="3200400" algn="r" rtl="1" eaLnBrk="1" latinLnBrk="0" hangingPunct="1">
        <a:defRPr kumimoji="0" kern="1200">
          <a:solidFill>
            <a:schemeClr val="tx1"/>
          </a:solidFill>
          <a:latin typeface="+mn-lt"/>
          <a:ea typeface="+mn-ea"/>
          <a:cs typeface="+mn-cs"/>
        </a:defRPr>
      </a:lvl8pPr>
      <a:lvl9pPr marL="3657600" algn="r" rtl="1"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image" Target="../media/image8.gif"/><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8.gif"/><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8.gif"/><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8.gif"/><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8.gif"/><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8.gif"/><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16.gif"/><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png"/><Relationship Id="rId1" Type="http://schemas.openxmlformats.org/officeDocument/2006/relationships/slideLayout" Target="../slideLayouts/slideLayout7.xml"/><Relationship Id="rId4" Type="http://schemas.openxmlformats.org/officeDocument/2006/relationships/image" Target="../media/image5.jpeg"/></Relationships>
</file>

<file path=ppt/slides/_rels/slide3.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7.gif"/><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8.gif"/><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8.gif"/><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8.gif"/><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8.gif"/><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7.xml"/><Relationship Id="rId6" Type="http://schemas.openxmlformats.org/officeDocument/2006/relationships/image" Target="../media/image13.gif"/><Relationship Id="rId5" Type="http://schemas.openxmlformats.org/officeDocument/2006/relationships/image" Target="../media/image12.jpeg"/><Relationship Id="rId4" Type="http://schemas.openxmlformats.org/officeDocument/2006/relationships/image" Target="../media/image11.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8" name="Picture 4" descr="http://www.waraqat.net/2011/07/islamic_background26.jpg"/>
          <p:cNvPicPr>
            <a:picLocks noChangeAspect="1" noChangeArrowheads="1"/>
          </p:cNvPicPr>
          <p:nvPr/>
        </p:nvPicPr>
        <p:blipFill>
          <a:blip r:embed="rId3"/>
          <a:srcRect/>
          <a:stretch>
            <a:fillRect/>
          </a:stretch>
        </p:blipFill>
        <p:spPr bwMode="auto">
          <a:xfrm>
            <a:off x="0" y="0"/>
            <a:ext cx="9144000" cy="6858000"/>
          </a:xfrm>
          <a:prstGeom prst="rect">
            <a:avLst/>
          </a:prstGeom>
          <a:noFill/>
        </p:spPr>
      </p:pic>
      <p:sp>
        <p:nvSpPr>
          <p:cNvPr id="10" name="مستطيل 9"/>
          <p:cNvSpPr/>
          <p:nvPr/>
        </p:nvSpPr>
        <p:spPr>
          <a:xfrm>
            <a:off x="214282" y="3500438"/>
            <a:ext cx="8572528" cy="3046988"/>
          </a:xfrm>
          <a:prstGeom prst="rect">
            <a:avLst/>
          </a:prstGeom>
        </p:spPr>
        <p:txBody>
          <a:bodyPr wrap="square">
            <a:spAutoFit/>
          </a:bodyPr>
          <a:lstStyle/>
          <a:p>
            <a:pPr algn="ctr"/>
            <a:r>
              <a:rPr lang="ar-SA" sz="4800" b="1" dirty="0" smtClean="0">
                <a:solidFill>
                  <a:srgbClr val="FF0000"/>
                </a:solidFill>
                <a:effectLst>
                  <a:glow rad="228600">
                    <a:schemeClr val="accent3">
                      <a:satMod val="175000"/>
                      <a:alpha val="40000"/>
                    </a:schemeClr>
                  </a:glow>
                </a:effectLst>
                <a:latin typeface="ae_AlMothnna" pitchFamily="34" charset="-78"/>
                <a:cs typeface="ae_AlMothnna" pitchFamily="34" charset="-78"/>
              </a:rPr>
              <a:t>{وَأَنفِقُواْ فِي سَبِيلِ اللّهِ وَلاَ تُلْقُواْ بِأَيْدِيكُمْ إِلَى التَّهْلُكَةِ وَأَحْسِنُوَاْ إِنَّ اللّهَ يُحِبُّ الْمُحْسِنِينَ }البقرة195</a:t>
            </a:r>
            <a:endParaRPr lang="ar-SA" sz="3600" dirty="0">
              <a:solidFill>
                <a:srgbClr val="FF0000"/>
              </a:solidFill>
              <a:effectLst>
                <a:glow rad="228600">
                  <a:schemeClr val="accent3">
                    <a:satMod val="175000"/>
                    <a:alpha val="40000"/>
                  </a:schemeClr>
                </a:glow>
              </a:effectLst>
              <a:latin typeface="ae_AlMothnna" pitchFamily="34" charset="-78"/>
              <a:cs typeface="ae_AlMothnna" pitchFamily="34" charset="-78"/>
            </a:endParaRPr>
          </a:p>
        </p:txBody>
      </p:sp>
      <p:sp>
        <p:nvSpPr>
          <p:cNvPr id="4" name="عنصر نائب للتاريخ 3"/>
          <p:cNvSpPr>
            <a:spLocks noGrp="1"/>
          </p:cNvSpPr>
          <p:nvPr>
            <p:ph type="dt" sz="half" idx="10"/>
          </p:nvPr>
        </p:nvSpPr>
        <p:spPr/>
        <p:txBody>
          <a:bodyPr/>
          <a:lstStyle/>
          <a:p>
            <a:fld id="{5494E9AC-08EA-44CB-B3D1-9FF9828F527C}" type="datetime2">
              <a:rPr lang="ar-SA" smtClean="0"/>
              <a:t>الثلاثاء، 11/محرم/1433</a:t>
            </a:fld>
            <a:endParaRPr lang="ar-SA"/>
          </a:p>
        </p:txBody>
      </p:sp>
    </p:spTree>
  </p:cSld>
  <p:clrMapOvr>
    <a:masterClrMapping/>
  </p:clrMapOvr>
  <p:transition spd="slow" advClick="0" advTm="30000">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http://www.kentfire.crislis.co.uk/images/newfire2.gif"/>
          <p:cNvPicPr>
            <a:picLocks noChangeAspect="1" noChangeArrowheads="1" noCrop="1"/>
          </p:cNvPicPr>
          <p:nvPr/>
        </p:nvPicPr>
        <p:blipFill>
          <a:blip r:embed="rId2">
            <a:clrChange>
              <a:clrFrom>
                <a:srgbClr val="000000"/>
              </a:clrFrom>
              <a:clrTo>
                <a:srgbClr val="000000">
                  <a:alpha val="0"/>
                </a:srgbClr>
              </a:clrTo>
            </a:clrChange>
          </a:blip>
          <a:srcRect/>
          <a:stretch>
            <a:fillRect/>
          </a:stretch>
        </p:blipFill>
        <p:spPr bwMode="auto">
          <a:xfrm>
            <a:off x="-1143040" y="3786190"/>
            <a:ext cx="4071966" cy="3601188"/>
          </a:xfrm>
          <a:prstGeom prst="rect">
            <a:avLst/>
          </a:prstGeom>
          <a:noFill/>
        </p:spPr>
      </p:pic>
      <p:sp>
        <p:nvSpPr>
          <p:cNvPr id="2" name="مستطيل 1"/>
          <p:cNvSpPr/>
          <p:nvPr/>
        </p:nvSpPr>
        <p:spPr>
          <a:xfrm>
            <a:off x="285720" y="714356"/>
            <a:ext cx="8572560" cy="6478697"/>
          </a:xfrm>
          <a:prstGeom prst="rect">
            <a:avLst/>
          </a:prstGeom>
        </p:spPr>
        <p:txBody>
          <a:bodyPr wrap="square">
            <a:spAutoFit/>
          </a:bodyPr>
          <a:lstStyle/>
          <a:p>
            <a:pPr algn="ctr"/>
            <a:r>
              <a:rPr lang="ar-SA" sz="2000" b="1" dirty="0" smtClean="0">
                <a:solidFill>
                  <a:srgbClr val="C00000"/>
                </a:solidFill>
                <a:latin typeface="ae_AlMothnna" pitchFamily="34" charset="-78"/>
                <a:cs typeface="ae_AlMothnna" pitchFamily="34" charset="-78"/>
              </a:rPr>
              <a:t>مجموعة السلامة ومن أهم الأعمال التي تقوم بها</a:t>
            </a:r>
            <a:r>
              <a:rPr lang="en-US" sz="2000" b="1" dirty="0" smtClean="0">
                <a:solidFill>
                  <a:srgbClr val="C00000"/>
                </a:solidFill>
                <a:latin typeface="ae_AlMothnna" pitchFamily="34" charset="-78"/>
                <a:cs typeface="ae_AlMothnna" pitchFamily="34" charset="-78"/>
              </a:rPr>
              <a:t> : </a:t>
            </a:r>
            <a:endParaRPr lang="ar-SA" sz="2000" b="1" dirty="0" smtClean="0">
              <a:solidFill>
                <a:srgbClr val="C00000"/>
              </a:solidFill>
              <a:latin typeface="ae_AlMothnna" pitchFamily="34" charset="-78"/>
              <a:cs typeface="ae_AlMothnna" pitchFamily="34" charset="-78"/>
            </a:endParaRPr>
          </a:p>
          <a:p>
            <a:endParaRPr lang="en-US" sz="1050" b="1" baseline="-25000" dirty="0" smtClean="0">
              <a:solidFill>
                <a:srgbClr val="C00000"/>
              </a:solidFill>
              <a:latin typeface="ae_AlMothnna" pitchFamily="34" charset="-78"/>
              <a:cs typeface="ae_AlMothnna" pitchFamily="34" charset="-78"/>
            </a:endParaRPr>
          </a:p>
          <a:p>
            <a:r>
              <a:rPr lang="ar-SA" sz="2800" b="1" dirty="0" smtClean="0">
                <a:solidFill>
                  <a:srgbClr val="C00000"/>
                </a:solidFill>
                <a:latin typeface="Arial" pitchFamily="34" charset="0"/>
                <a:cs typeface="Arial" pitchFamily="34" charset="0"/>
              </a:rPr>
              <a:t>1- </a:t>
            </a:r>
            <a:r>
              <a:rPr lang="ar-SA" sz="2400" b="1" dirty="0" smtClean="0">
                <a:latin typeface="Arial" pitchFamily="34" charset="0"/>
                <a:cs typeface="Arial" pitchFamily="34" charset="0"/>
              </a:rPr>
              <a:t>تفقد وسائل السلامة بالمنشأة التعليمية ومدى صلاحيتها والرفع عن كل ملاحظة</a:t>
            </a:r>
          </a:p>
          <a:p>
            <a:r>
              <a:rPr lang="ar-SA" sz="2400" b="1" dirty="0" smtClean="0">
                <a:latin typeface="Arial" pitchFamily="34" charset="0"/>
                <a:cs typeface="Arial" pitchFamily="34" charset="0"/>
              </a:rPr>
              <a:t>    وعن كل مايهدد سلامة الطلاب إلى الإدارة التي تقوم بدورها بمعالجة الوضع من </a:t>
            </a:r>
          </a:p>
          <a:p>
            <a:r>
              <a:rPr lang="ar-SA" sz="2400" b="1" dirty="0" smtClean="0">
                <a:latin typeface="Arial" pitchFamily="34" charset="0"/>
                <a:cs typeface="Arial" pitchFamily="34" charset="0"/>
              </a:rPr>
              <a:t>    قبلها أو رفعه لجهة الاختصاص</a:t>
            </a:r>
            <a:r>
              <a:rPr lang="en-US" sz="2400" b="1" dirty="0" smtClean="0">
                <a:latin typeface="Arial" pitchFamily="34" charset="0"/>
                <a:cs typeface="Arial" pitchFamily="34" charset="0"/>
              </a:rPr>
              <a:t> . </a:t>
            </a:r>
            <a:endParaRPr lang="ar-SA" sz="2400" b="1" dirty="0" smtClean="0">
              <a:latin typeface="Arial" pitchFamily="34" charset="0"/>
              <a:cs typeface="Arial" pitchFamily="34" charset="0"/>
            </a:endParaRPr>
          </a:p>
          <a:p>
            <a:r>
              <a:rPr lang="ar-SA" sz="2400" b="1" dirty="0" smtClean="0">
                <a:solidFill>
                  <a:srgbClr val="C00000"/>
                </a:solidFill>
                <a:latin typeface="Arial" pitchFamily="34" charset="0"/>
                <a:cs typeface="Arial" pitchFamily="34" charset="0"/>
              </a:rPr>
              <a:t>2-</a:t>
            </a:r>
            <a:r>
              <a:rPr lang="ar-SA" sz="2400" b="1" dirty="0" smtClean="0">
                <a:latin typeface="Arial" pitchFamily="34" charset="0"/>
                <a:cs typeface="Arial" pitchFamily="34" charset="0"/>
              </a:rPr>
              <a:t> التنسيق مع إدارة المنشأة للحصول على ما هو كل جديد من النشرات </a:t>
            </a:r>
            <a:r>
              <a:rPr lang="ar-SA" sz="2400" b="1" dirty="0" err="1" smtClean="0">
                <a:latin typeface="Arial" pitchFamily="34" charset="0"/>
                <a:cs typeface="Arial" pitchFamily="34" charset="0"/>
              </a:rPr>
              <a:t>التوعوية</a:t>
            </a:r>
            <a:r>
              <a:rPr lang="ar-SA" sz="2400" b="1" dirty="0" smtClean="0">
                <a:latin typeface="Arial" pitchFamily="34" charset="0"/>
                <a:cs typeface="Arial" pitchFamily="34" charset="0"/>
              </a:rPr>
              <a:t> في</a:t>
            </a:r>
          </a:p>
          <a:p>
            <a:r>
              <a:rPr lang="ar-SA" sz="2400" b="1" dirty="0" smtClean="0">
                <a:latin typeface="Arial" pitchFamily="34" charset="0"/>
                <a:cs typeface="Arial" pitchFamily="34" charset="0"/>
              </a:rPr>
              <a:t>    مجال السلامة من الدفاع المدني وتخصيص جزء من برنامج الإذاعة المدرسية </a:t>
            </a:r>
          </a:p>
          <a:p>
            <a:r>
              <a:rPr lang="ar-SA" sz="2400" b="1" dirty="0" smtClean="0">
                <a:latin typeface="Arial" pitchFamily="34" charset="0"/>
                <a:cs typeface="Arial" pitchFamily="34" charset="0"/>
              </a:rPr>
              <a:t>    لغرض توعية الطلاب بالمخاطر المدرسية وطرق الوقاية منها</a:t>
            </a:r>
            <a:r>
              <a:rPr lang="en-US" sz="2400" b="1" dirty="0" smtClean="0">
                <a:latin typeface="Arial" pitchFamily="34" charset="0"/>
                <a:cs typeface="Arial" pitchFamily="34" charset="0"/>
              </a:rPr>
              <a:t> .</a:t>
            </a:r>
            <a:br>
              <a:rPr lang="en-US" sz="2400" b="1" dirty="0" smtClean="0">
                <a:latin typeface="Arial" pitchFamily="34" charset="0"/>
                <a:cs typeface="Arial" pitchFamily="34" charset="0"/>
              </a:rPr>
            </a:br>
            <a:r>
              <a:rPr lang="ar-SA" sz="2400" b="1" dirty="0" smtClean="0">
                <a:solidFill>
                  <a:srgbClr val="C00000"/>
                </a:solidFill>
                <a:latin typeface="Arial" pitchFamily="34" charset="0"/>
                <a:cs typeface="Arial" pitchFamily="34" charset="0"/>
              </a:rPr>
              <a:t>3-</a:t>
            </a:r>
            <a:r>
              <a:rPr lang="ar-SA" sz="2400" b="1" dirty="0" smtClean="0">
                <a:latin typeface="Arial" pitchFamily="34" charset="0"/>
                <a:cs typeface="Arial" pitchFamily="34" charset="0"/>
              </a:rPr>
              <a:t> تخصيص لوحة للدفاع المدني توضع في مكان بارز ( لوحة الأمن و السلامة ) </a:t>
            </a:r>
          </a:p>
          <a:p>
            <a:r>
              <a:rPr lang="ar-SA" sz="2400" b="1" dirty="0" smtClean="0">
                <a:latin typeface="Arial" pitchFamily="34" charset="0"/>
                <a:cs typeface="Arial" pitchFamily="34" charset="0"/>
              </a:rPr>
              <a:t>     بالمنشأة التعليمية توضع بها إلارشادات والملصقات الخاصة </a:t>
            </a:r>
            <a:r>
              <a:rPr lang="ar-SA" sz="2400" b="1" dirty="0" err="1" smtClean="0">
                <a:latin typeface="Arial" pitchFamily="34" charset="0"/>
                <a:cs typeface="Arial" pitchFamily="34" charset="0"/>
              </a:rPr>
              <a:t>بهذ</a:t>
            </a:r>
            <a:r>
              <a:rPr lang="ar-SA" sz="2400" b="1" dirty="0" smtClean="0">
                <a:latin typeface="Arial" pitchFamily="34" charset="0"/>
                <a:cs typeface="Arial" pitchFamily="34" charset="0"/>
              </a:rPr>
              <a:t> الجانب في جميع</a:t>
            </a:r>
          </a:p>
          <a:p>
            <a:r>
              <a:rPr lang="ar-SA" sz="2400" b="1" dirty="0" smtClean="0">
                <a:latin typeface="Arial" pitchFamily="34" charset="0"/>
                <a:cs typeface="Arial" pitchFamily="34" charset="0"/>
              </a:rPr>
              <a:t>     مجالات الدفاع المدني</a:t>
            </a:r>
            <a:r>
              <a:rPr lang="en-US" sz="2400" b="1" dirty="0" smtClean="0">
                <a:latin typeface="Arial" pitchFamily="34" charset="0"/>
                <a:cs typeface="Arial" pitchFamily="34" charset="0"/>
              </a:rPr>
              <a:t> .</a:t>
            </a:r>
          </a:p>
          <a:p>
            <a:r>
              <a:rPr lang="ar-SA" sz="2400" b="1" dirty="0" smtClean="0">
                <a:solidFill>
                  <a:srgbClr val="C00000"/>
                </a:solidFill>
                <a:latin typeface="Arial" pitchFamily="34" charset="0"/>
                <a:cs typeface="Arial" pitchFamily="34" charset="0"/>
              </a:rPr>
              <a:t>4- </a:t>
            </a:r>
            <a:r>
              <a:rPr lang="ar-SA" sz="2400" b="1" dirty="0" smtClean="0">
                <a:latin typeface="Arial" pitchFamily="34" charset="0"/>
                <a:cs typeface="Arial" pitchFamily="34" charset="0"/>
              </a:rPr>
              <a:t>إبلاغ الدفاع المدني عن أي حالة تحدث في المنشأة وقت حدوثها لأن العامل</a:t>
            </a:r>
          </a:p>
          <a:p>
            <a:r>
              <a:rPr lang="ar-SA" sz="2400" b="1" dirty="0" smtClean="0">
                <a:latin typeface="Arial" pitchFamily="34" charset="0"/>
                <a:cs typeface="Arial" pitchFamily="34" charset="0"/>
              </a:rPr>
              <a:t>    الزمني في مثل هذه الحالات مهم ومن ثم مباشرة الحالة عن طريق </a:t>
            </a:r>
          </a:p>
          <a:p>
            <a:r>
              <a:rPr lang="ar-SA" sz="2400" b="1" dirty="0" smtClean="0">
                <a:latin typeface="Arial" pitchFamily="34" charset="0"/>
                <a:cs typeface="Arial" pitchFamily="34" charset="0"/>
              </a:rPr>
              <a:t>    المجموعات كل في مجال عمله حتى وصول رجال الدفاع المدني</a:t>
            </a:r>
            <a:r>
              <a:rPr lang="en-US" sz="2400" b="1" dirty="0" smtClean="0">
                <a:latin typeface="Arial" pitchFamily="34" charset="0"/>
                <a:cs typeface="Arial" pitchFamily="34" charset="0"/>
              </a:rPr>
              <a:t> .</a:t>
            </a:r>
          </a:p>
          <a:p>
            <a:r>
              <a:rPr lang="ar-SA" sz="2400" b="1" dirty="0" smtClean="0">
                <a:solidFill>
                  <a:srgbClr val="C00000"/>
                </a:solidFill>
                <a:latin typeface="Arial" pitchFamily="34" charset="0"/>
                <a:cs typeface="Arial" pitchFamily="34" charset="0"/>
              </a:rPr>
              <a:t>5-</a:t>
            </a:r>
            <a:r>
              <a:rPr lang="en-US" sz="2400" b="1" dirty="0" smtClean="0">
                <a:latin typeface="Arial" pitchFamily="34" charset="0"/>
                <a:cs typeface="Arial" pitchFamily="34" charset="0"/>
              </a:rPr>
              <a:t> </a:t>
            </a:r>
            <a:r>
              <a:rPr lang="ar-SA" sz="2400" b="1" dirty="0" smtClean="0">
                <a:latin typeface="Arial" pitchFamily="34" charset="0"/>
                <a:cs typeface="Arial" pitchFamily="34" charset="0"/>
              </a:rPr>
              <a:t>تأمين كتب ومطويات تتعلق بالأمن والسلامة في المكتبة المدرسية0   </a:t>
            </a:r>
          </a:p>
          <a:p>
            <a:r>
              <a:rPr lang="ar-SA" sz="2400" b="1" dirty="0" smtClean="0">
                <a:solidFill>
                  <a:srgbClr val="C00000"/>
                </a:solidFill>
                <a:latin typeface="Arial" pitchFamily="34" charset="0"/>
                <a:cs typeface="Arial" pitchFamily="34" charset="0"/>
              </a:rPr>
              <a:t>6-  </a:t>
            </a:r>
            <a:r>
              <a:rPr lang="ar-SA" sz="2400" b="1" dirty="0" smtClean="0">
                <a:latin typeface="Arial" pitchFamily="34" charset="0"/>
                <a:cs typeface="Arial" pitchFamily="34" charset="0"/>
              </a:rPr>
              <a:t>تعريف الطلاب بأرقام هواتف عمليات الدفاع المدني لاستخدامها في</a:t>
            </a:r>
          </a:p>
          <a:p>
            <a:r>
              <a:rPr lang="ar-SA" sz="2400" b="1" dirty="0" smtClean="0">
                <a:latin typeface="Arial" pitchFamily="34" charset="0"/>
                <a:cs typeface="Arial" pitchFamily="34" charset="0"/>
              </a:rPr>
              <a:t>     الحالات الضرورية التي  تستدعي ذلك</a:t>
            </a:r>
            <a:r>
              <a:rPr lang="en-US" sz="2400" b="1" dirty="0" smtClean="0">
                <a:latin typeface="Arial" pitchFamily="34" charset="0"/>
                <a:cs typeface="Arial" pitchFamily="34" charset="0"/>
              </a:rPr>
              <a:t> .</a:t>
            </a:r>
            <a:endParaRPr lang="ar-SA" sz="2400" dirty="0" smtClean="0">
              <a:solidFill>
                <a:srgbClr val="C00000"/>
              </a:solidFill>
              <a:latin typeface="Arial" pitchFamily="34" charset="0"/>
              <a:cs typeface="Arial" pitchFamily="34" charset="0"/>
            </a:endParaRPr>
          </a:p>
          <a:p>
            <a:endParaRPr lang="ar-SA" sz="2400" b="1" dirty="0" smtClean="0">
              <a:latin typeface="Arial" pitchFamily="34" charset="0"/>
              <a:cs typeface="Arial" pitchFamily="34" charset="0"/>
            </a:endParaRPr>
          </a:p>
        </p:txBody>
      </p:sp>
      <p:sp>
        <p:nvSpPr>
          <p:cNvPr id="5" name="عنصر نائب للتاريخ 4"/>
          <p:cNvSpPr>
            <a:spLocks noGrp="1"/>
          </p:cNvSpPr>
          <p:nvPr>
            <p:ph type="dt" sz="half" idx="10"/>
          </p:nvPr>
        </p:nvSpPr>
        <p:spPr/>
        <p:txBody>
          <a:bodyPr/>
          <a:lstStyle/>
          <a:p>
            <a:fld id="{A7CDE27A-1165-47B5-BFCF-27BC9E51DDEE}" type="datetime2">
              <a:rPr lang="ar-SA" smtClean="0"/>
              <a:t>الثلاثاء، 11/محرم/1433</a:t>
            </a:fld>
            <a:endParaRPr lang="ar-SA"/>
          </a:p>
        </p:txBody>
      </p:sp>
    </p:spTree>
  </p:cSld>
  <p:clrMapOvr>
    <a:masterClrMapping/>
  </p:clrMapOvr>
  <p:transition spd="slow" advClick="0" advTm="30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5"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2000" fill="hold"/>
                                        <p:tgtEl>
                                          <p:spTgt spid="2"/>
                                        </p:tgtEl>
                                        <p:attrNameLst>
                                          <p:attrName>ppt_w</p:attrName>
                                        </p:attrNameLst>
                                      </p:cBhvr>
                                      <p:tavLst>
                                        <p:tav tm="0">
                                          <p:val>
                                            <p:fltVal val="0"/>
                                          </p:val>
                                        </p:tav>
                                        <p:tav tm="100000">
                                          <p:val>
                                            <p:strVal val="#ppt_w"/>
                                          </p:val>
                                        </p:tav>
                                      </p:tavLst>
                                    </p:anim>
                                    <p:anim calcmode="lin" valueType="num">
                                      <p:cBhvr>
                                        <p:cTn id="8" dur="2000" fill="hold"/>
                                        <p:tgtEl>
                                          <p:spTgt spid="2"/>
                                        </p:tgtEl>
                                        <p:attrNameLst>
                                          <p:attrName>ppt_h</p:attrName>
                                        </p:attrNameLst>
                                      </p:cBhvr>
                                      <p:tavLst>
                                        <p:tav tm="0">
                                          <p:val>
                                            <p:fltVal val="0"/>
                                          </p:val>
                                        </p:tav>
                                        <p:tav tm="100000">
                                          <p:val>
                                            <p:strVal val="#ppt_h"/>
                                          </p:val>
                                        </p:tav>
                                      </p:tavLst>
                                    </p:anim>
                                    <p:anim calcmode="lin" valueType="num">
                                      <p:cBhvr>
                                        <p:cTn id="9" dur="2000" fill="hold"/>
                                        <p:tgtEl>
                                          <p:spTgt spid="2"/>
                                        </p:tgtEl>
                                        <p:attrNameLst>
                                          <p:attrName>ppt_x</p:attrName>
                                        </p:attrNameLst>
                                      </p:cBhvr>
                                      <p:tavLst>
                                        <p:tav tm="0" fmla="#ppt_x+(cos(-2*pi*(1-$))*-#ppt_x-sin(-2*pi*(1-$))*(1-#ppt_y))*(1-$)">
                                          <p:val>
                                            <p:fltVal val="0"/>
                                          </p:val>
                                        </p:tav>
                                        <p:tav tm="100000">
                                          <p:val>
                                            <p:fltVal val="1"/>
                                          </p:val>
                                        </p:tav>
                                      </p:tavLst>
                                    </p:anim>
                                    <p:anim calcmode="lin" valueType="num">
                                      <p:cBhvr>
                                        <p:cTn id="10" dur="2000" fill="hold"/>
                                        <p:tgtEl>
                                          <p:spTgt spid="2"/>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http://www.kentfire.crislis.co.uk/images/newfire2.gif"/>
          <p:cNvPicPr>
            <a:picLocks noChangeAspect="1" noChangeArrowheads="1" noCrop="1"/>
          </p:cNvPicPr>
          <p:nvPr/>
        </p:nvPicPr>
        <p:blipFill>
          <a:blip r:embed="rId2">
            <a:clrChange>
              <a:clrFrom>
                <a:srgbClr val="000000"/>
              </a:clrFrom>
              <a:clrTo>
                <a:srgbClr val="000000">
                  <a:alpha val="0"/>
                </a:srgbClr>
              </a:clrTo>
            </a:clrChange>
          </a:blip>
          <a:srcRect/>
          <a:stretch>
            <a:fillRect/>
          </a:stretch>
        </p:blipFill>
        <p:spPr bwMode="auto">
          <a:xfrm>
            <a:off x="-1000164" y="3714752"/>
            <a:ext cx="4071966" cy="3601188"/>
          </a:xfrm>
          <a:prstGeom prst="rect">
            <a:avLst/>
          </a:prstGeom>
          <a:noFill/>
        </p:spPr>
      </p:pic>
      <p:sp>
        <p:nvSpPr>
          <p:cNvPr id="2" name="مستطيل 1"/>
          <p:cNvSpPr/>
          <p:nvPr/>
        </p:nvSpPr>
        <p:spPr>
          <a:xfrm>
            <a:off x="285720" y="714356"/>
            <a:ext cx="8501154" cy="5555367"/>
          </a:xfrm>
          <a:prstGeom prst="rect">
            <a:avLst/>
          </a:prstGeom>
        </p:spPr>
        <p:txBody>
          <a:bodyPr wrap="square">
            <a:spAutoFit/>
          </a:bodyPr>
          <a:lstStyle/>
          <a:p>
            <a:pPr algn="ctr"/>
            <a:r>
              <a:rPr lang="ar-SA" sz="3200" dirty="0" smtClean="0">
                <a:solidFill>
                  <a:srgbClr val="C00000"/>
                </a:solidFill>
                <a:latin typeface="ae_AlMothnna" pitchFamily="34" charset="-78"/>
                <a:cs typeface="ae_AlMothnna" pitchFamily="34" charset="-78"/>
              </a:rPr>
              <a:t>مجموعة الإخلاء</a:t>
            </a:r>
            <a:endParaRPr lang="en-US" sz="3200" dirty="0" smtClean="0">
              <a:solidFill>
                <a:srgbClr val="C00000"/>
              </a:solidFill>
              <a:latin typeface="ae_AlMothnna" pitchFamily="34" charset="-78"/>
              <a:cs typeface="ae_AlMothnna" pitchFamily="34" charset="-78"/>
            </a:endParaRPr>
          </a:p>
          <a:p>
            <a:r>
              <a:rPr lang="en-US" sz="1100" b="1" dirty="0" smtClean="0">
                <a:latin typeface="Arial" pitchFamily="34" charset="0"/>
                <a:cs typeface="Arial" pitchFamily="34" charset="0"/>
              </a:rPr>
              <a:t/>
            </a:r>
            <a:br>
              <a:rPr lang="en-US" sz="1100" b="1" dirty="0" smtClean="0">
                <a:latin typeface="Arial" pitchFamily="34" charset="0"/>
                <a:cs typeface="Arial" pitchFamily="34" charset="0"/>
              </a:rPr>
            </a:br>
            <a:r>
              <a:rPr lang="ar-SA" sz="2400" b="1" dirty="0" smtClean="0">
                <a:latin typeface="Arial" pitchFamily="34" charset="0"/>
                <a:cs typeface="Arial" pitchFamily="34" charset="0"/>
              </a:rPr>
              <a:t>وهي من أهم المجموعات ويفضل أن تكون أكبر المجموعات من الناحية العددية ، ومن أهم الأعمال المطلوبة منهم</a:t>
            </a:r>
            <a:r>
              <a:rPr lang="en-US" sz="2400" b="1" dirty="0" smtClean="0">
                <a:latin typeface="Arial" pitchFamily="34" charset="0"/>
                <a:cs typeface="Arial" pitchFamily="34" charset="0"/>
              </a:rPr>
              <a:t> :</a:t>
            </a:r>
            <a:br>
              <a:rPr lang="en-US" sz="2400" b="1" dirty="0" smtClean="0">
                <a:latin typeface="Arial" pitchFamily="34" charset="0"/>
                <a:cs typeface="Arial" pitchFamily="34" charset="0"/>
              </a:rPr>
            </a:br>
            <a:r>
              <a:rPr lang="ar-SA" sz="2400" b="1" dirty="0" smtClean="0">
                <a:solidFill>
                  <a:srgbClr val="C00000"/>
                </a:solidFill>
                <a:latin typeface="Arial" pitchFamily="34" charset="0"/>
                <a:cs typeface="Arial" pitchFamily="34" charset="0"/>
              </a:rPr>
              <a:t>1-</a:t>
            </a:r>
            <a:r>
              <a:rPr lang="ar-SA" sz="2400" b="1" dirty="0" smtClean="0">
                <a:latin typeface="Arial" pitchFamily="34" charset="0"/>
                <a:cs typeface="Arial" pitchFamily="34" charset="0"/>
              </a:rPr>
              <a:t> معرفة جميع المداخل الرئيسة وجميع مخارج الطوارئ بالمنشأة</a:t>
            </a:r>
            <a:r>
              <a:rPr lang="en-US" sz="2400" b="1" dirty="0" smtClean="0">
                <a:latin typeface="Arial" pitchFamily="34" charset="0"/>
                <a:cs typeface="Arial" pitchFamily="34" charset="0"/>
              </a:rPr>
              <a:t> .</a:t>
            </a:r>
            <a:br>
              <a:rPr lang="en-US" sz="2400" b="1" dirty="0" smtClean="0">
                <a:latin typeface="Arial" pitchFamily="34" charset="0"/>
                <a:cs typeface="Arial" pitchFamily="34" charset="0"/>
              </a:rPr>
            </a:br>
            <a:r>
              <a:rPr lang="ar-SA" sz="2400" b="1" dirty="0" smtClean="0">
                <a:solidFill>
                  <a:srgbClr val="C00000"/>
                </a:solidFill>
                <a:latin typeface="Arial" pitchFamily="34" charset="0"/>
                <a:cs typeface="Arial" pitchFamily="34" charset="0"/>
              </a:rPr>
              <a:t>2-</a:t>
            </a:r>
            <a:r>
              <a:rPr lang="en-US" sz="2400" b="1" dirty="0" smtClean="0">
                <a:solidFill>
                  <a:srgbClr val="C00000"/>
                </a:solidFill>
                <a:latin typeface="Arial" pitchFamily="34" charset="0"/>
                <a:cs typeface="Arial" pitchFamily="34" charset="0"/>
              </a:rPr>
              <a:t> </a:t>
            </a:r>
            <a:r>
              <a:rPr lang="ar-SA" sz="2400" b="1" dirty="0" smtClean="0">
                <a:latin typeface="Arial" pitchFamily="34" charset="0"/>
                <a:cs typeface="Arial" pitchFamily="34" charset="0"/>
              </a:rPr>
              <a:t>التأكد من فتح أبواب الطوارئ في حالة الحوادث</a:t>
            </a:r>
            <a:r>
              <a:rPr lang="en-US" sz="2400" b="1" dirty="0" smtClean="0">
                <a:latin typeface="Arial" pitchFamily="34" charset="0"/>
                <a:cs typeface="Arial" pitchFamily="34" charset="0"/>
              </a:rPr>
              <a:t> .</a:t>
            </a:r>
            <a:br>
              <a:rPr lang="en-US" sz="2400" b="1" dirty="0" smtClean="0">
                <a:latin typeface="Arial" pitchFamily="34" charset="0"/>
                <a:cs typeface="Arial" pitchFamily="34" charset="0"/>
              </a:rPr>
            </a:br>
            <a:r>
              <a:rPr lang="ar-SA" sz="2400" b="1" dirty="0" smtClean="0">
                <a:solidFill>
                  <a:srgbClr val="C00000"/>
                </a:solidFill>
                <a:latin typeface="Arial" pitchFamily="34" charset="0"/>
                <a:cs typeface="Arial" pitchFamily="34" charset="0"/>
              </a:rPr>
              <a:t>3-</a:t>
            </a:r>
            <a:r>
              <a:rPr lang="en-US" sz="2400" b="1" dirty="0" smtClean="0">
                <a:latin typeface="Arial" pitchFamily="34" charset="0"/>
                <a:cs typeface="Arial" pitchFamily="34" charset="0"/>
              </a:rPr>
              <a:t> </a:t>
            </a:r>
            <a:r>
              <a:rPr lang="ar-SA" sz="2400" b="1" dirty="0" smtClean="0">
                <a:latin typeface="Arial" pitchFamily="34" charset="0"/>
                <a:cs typeface="Arial" pitchFamily="34" charset="0"/>
              </a:rPr>
              <a:t>وضع لوحات إرشادية دالة على موقع المخارج بمكان بارز وتكتب بخط واضح</a:t>
            </a:r>
            <a:r>
              <a:rPr lang="en-US" sz="2400" b="1" dirty="0" smtClean="0">
                <a:latin typeface="Arial" pitchFamily="34" charset="0"/>
                <a:cs typeface="Arial" pitchFamily="34" charset="0"/>
              </a:rPr>
              <a:t> .</a:t>
            </a:r>
            <a:br>
              <a:rPr lang="en-US" sz="2400" b="1" dirty="0" smtClean="0">
                <a:latin typeface="Arial" pitchFamily="34" charset="0"/>
                <a:cs typeface="Arial" pitchFamily="34" charset="0"/>
              </a:rPr>
            </a:br>
            <a:r>
              <a:rPr lang="ar-SA" sz="2400" b="1" dirty="0" smtClean="0">
                <a:solidFill>
                  <a:srgbClr val="C00000"/>
                </a:solidFill>
                <a:latin typeface="Arial" pitchFamily="34" charset="0"/>
                <a:cs typeface="Arial" pitchFamily="34" charset="0"/>
              </a:rPr>
              <a:t>4-</a:t>
            </a:r>
            <a:r>
              <a:rPr lang="en-US" sz="2400" b="1" dirty="0" smtClean="0">
                <a:latin typeface="Arial" pitchFamily="34" charset="0"/>
                <a:cs typeface="Arial" pitchFamily="34" charset="0"/>
              </a:rPr>
              <a:t> </a:t>
            </a:r>
            <a:r>
              <a:rPr lang="ar-SA" sz="2400" b="1" dirty="0" smtClean="0">
                <a:latin typeface="Arial" pitchFamily="34" charset="0"/>
                <a:cs typeface="Arial" pitchFamily="34" charset="0"/>
              </a:rPr>
              <a:t>التنسيق مع إدارة المنشأة لوضع كروكي عام للمنشأة بالمدخل الرئيسي للمبنى يبين به مخارج الطوارئ والمداخل الرئيسية وأقصر الطرق المؤدية إليها والمعلومات الهامة عن المبنى بالإضافة لوضع كروكي بكل دور على حده يوضح به مخارج الطوارئ للأقسام الموجودة به</a:t>
            </a:r>
            <a:r>
              <a:rPr lang="en-US" sz="2400" b="1" dirty="0" smtClean="0">
                <a:latin typeface="Arial" pitchFamily="34" charset="0"/>
                <a:cs typeface="Arial" pitchFamily="34" charset="0"/>
              </a:rPr>
              <a:t> .</a:t>
            </a:r>
            <a:br>
              <a:rPr lang="en-US" sz="2400" b="1" dirty="0" smtClean="0">
                <a:latin typeface="Arial" pitchFamily="34" charset="0"/>
                <a:cs typeface="Arial" pitchFamily="34" charset="0"/>
              </a:rPr>
            </a:br>
            <a:r>
              <a:rPr lang="ar-SA" sz="2400" b="1" dirty="0" smtClean="0">
                <a:solidFill>
                  <a:srgbClr val="C00000"/>
                </a:solidFill>
                <a:latin typeface="Arial" pitchFamily="34" charset="0"/>
                <a:cs typeface="Arial" pitchFamily="34" charset="0"/>
              </a:rPr>
              <a:t>5-</a:t>
            </a:r>
            <a:r>
              <a:rPr lang="ar-SA" sz="2400" b="1" dirty="0" smtClean="0">
                <a:latin typeface="Arial" pitchFamily="34" charset="0"/>
                <a:cs typeface="Arial" pitchFamily="34" charset="0"/>
              </a:rPr>
              <a:t> معرفة نقاط التجمع بالمنشأة أو خارجها ووضع اللوحات الدالة على تلك النقاط </a:t>
            </a:r>
          </a:p>
          <a:p>
            <a:r>
              <a:rPr lang="ar-SA" sz="2400" b="1" dirty="0" smtClean="0">
                <a:latin typeface="Arial" pitchFamily="34" charset="0"/>
                <a:cs typeface="Arial" pitchFamily="34" charset="0"/>
              </a:rPr>
              <a:t>    ( يتم تجميع الطلاب بها في حالة إخلائهم من) على أن تكون أمنة تتوفر</a:t>
            </a:r>
          </a:p>
          <a:p>
            <a:r>
              <a:rPr lang="ar-SA" sz="2400" b="1" dirty="0" smtClean="0">
                <a:latin typeface="Arial" pitchFamily="34" charset="0"/>
                <a:cs typeface="Arial" pitchFamily="34" charset="0"/>
              </a:rPr>
              <a:t>     بها شروط السلامة بعيداً عن المباني  مكان الحادث والتأكد من معرفة</a:t>
            </a:r>
          </a:p>
          <a:p>
            <a:r>
              <a:rPr lang="ar-SA" sz="2400" b="1" dirty="0" smtClean="0">
                <a:latin typeface="Arial" pitchFamily="34" charset="0"/>
                <a:cs typeface="Arial" pitchFamily="34" charset="0"/>
              </a:rPr>
              <a:t>     العاملين بالمنشأة والطلاب بتلك النقاط</a:t>
            </a:r>
            <a:r>
              <a:rPr lang="en-US" sz="2400" b="1" dirty="0" smtClean="0">
                <a:latin typeface="Arial" pitchFamily="34" charset="0"/>
                <a:cs typeface="Arial" pitchFamily="34" charset="0"/>
              </a:rPr>
              <a:t> .</a:t>
            </a:r>
            <a:endParaRPr lang="ar-SA" sz="2800" dirty="0">
              <a:latin typeface="Arial" pitchFamily="34" charset="0"/>
              <a:cs typeface="Arial" pitchFamily="34" charset="0"/>
            </a:endParaRPr>
          </a:p>
        </p:txBody>
      </p:sp>
      <p:sp>
        <p:nvSpPr>
          <p:cNvPr id="5" name="عنصر نائب للتاريخ 4"/>
          <p:cNvSpPr>
            <a:spLocks noGrp="1"/>
          </p:cNvSpPr>
          <p:nvPr>
            <p:ph type="dt" sz="half" idx="10"/>
          </p:nvPr>
        </p:nvSpPr>
        <p:spPr/>
        <p:txBody>
          <a:bodyPr/>
          <a:lstStyle/>
          <a:p>
            <a:fld id="{42F2F1BC-9C37-46A7-A716-DF03D82CF435}" type="datetime2">
              <a:rPr lang="ar-SA" smtClean="0"/>
              <a:t>الثلاثاء، 11/محرم/1433</a:t>
            </a:fld>
            <a:endParaRPr lang="ar-SA"/>
          </a:p>
        </p:txBody>
      </p:sp>
    </p:spTree>
  </p:cSld>
  <p:clrMapOvr>
    <a:masterClrMapping/>
  </p:clrMapOvr>
  <p:transition spd="slow" advClick="0" advTm="30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5"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2000" fill="hold"/>
                                        <p:tgtEl>
                                          <p:spTgt spid="2"/>
                                        </p:tgtEl>
                                        <p:attrNameLst>
                                          <p:attrName>ppt_w</p:attrName>
                                        </p:attrNameLst>
                                      </p:cBhvr>
                                      <p:tavLst>
                                        <p:tav tm="0">
                                          <p:val>
                                            <p:fltVal val="0"/>
                                          </p:val>
                                        </p:tav>
                                        <p:tav tm="100000">
                                          <p:val>
                                            <p:strVal val="#ppt_w"/>
                                          </p:val>
                                        </p:tav>
                                      </p:tavLst>
                                    </p:anim>
                                    <p:anim calcmode="lin" valueType="num">
                                      <p:cBhvr>
                                        <p:cTn id="8" dur="2000" fill="hold"/>
                                        <p:tgtEl>
                                          <p:spTgt spid="2"/>
                                        </p:tgtEl>
                                        <p:attrNameLst>
                                          <p:attrName>ppt_h</p:attrName>
                                        </p:attrNameLst>
                                      </p:cBhvr>
                                      <p:tavLst>
                                        <p:tav tm="0">
                                          <p:val>
                                            <p:fltVal val="0"/>
                                          </p:val>
                                        </p:tav>
                                        <p:tav tm="100000">
                                          <p:val>
                                            <p:strVal val="#ppt_h"/>
                                          </p:val>
                                        </p:tav>
                                      </p:tavLst>
                                    </p:anim>
                                    <p:anim calcmode="lin" valueType="num">
                                      <p:cBhvr>
                                        <p:cTn id="9" dur="2000" fill="hold"/>
                                        <p:tgtEl>
                                          <p:spTgt spid="2"/>
                                        </p:tgtEl>
                                        <p:attrNameLst>
                                          <p:attrName>ppt_x</p:attrName>
                                        </p:attrNameLst>
                                      </p:cBhvr>
                                      <p:tavLst>
                                        <p:tav tm="0" fmla="#ppt_x+(cos(-2*pi*(1-$))*-#ppt_x-sin(-2*pi*(1-$))*(1-#ppt_y))*(1-$)">
                                          <p:val>
                                            <p:fltVal val="0"/>
                                          </p:val>
                                        </p:tav>
                                        <p:tav tm="100000">
                                          <p:val>
                                            <p:fltVal val="1"/>
                                          </p:val>
                                        </p:tav>
                                      </p:tavLst>
                                    </p:anim>
                                    <p:anim calcmode="lin" valueType="num">
                                      <p:cBhvr>
                                        <p:cTn id="10" dur="2000" fill="hold"/>
                                        <p:tgtEl>
                                          <p:spTgt spid="2"/>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http://www.kentfire.crislis.co.uk/images/newfire2.gif"/>
          <p:cNvPicPr>
            <a:picLocks noChangeAspect="1" noChangeArrowheads="1" noCrop="1"/>
          </p:cNvPicPr>
          <p:nvPr/>
        </p:nvPicPr>
        <p:blipFill>
          <a:blip r:embed="rId2">
            <a:clrChange>
              <a:clrFrom>
                <a:srgbClr val="000000"/>
              </a:clrFrom>
              <a:clrTo>
                <a:srgbClr val="000000">
                  <a:alpha val="0"/>
                </a:srgbClr>
              </a:clrTo>
            </a:clrChange>
          </a:blip>
          <a:srcRect/>
          <a:stretch>
            <a:fillRect/>
          </a:stretch>
        </p:blipFill>
        <p:spPr bwMode="auto">
          <a:xfrm>
            <a:off x="-1000164" y="3714752"/>
            <a:ext cx="4071966" cy="3601188"/>
          </a:xfrm>
          <a:prstGeom prst="rect">
            <a:avLst/>
          </a:prstGeom>
          <a:noFill/>
        </p:spPr>
      </p:pic>
      <p:sp>
        <p:nvSpPr>
          <p:cNvPr id="2" name="مستطيل 1"/>
          <p:cNvSpPr/>
          <p:nvPr/>
        </p:nvSpPr>
        <p:spPr>
          <a:xfrm>
            <a:off x="0" y="1285860"/>
            <a:ext cx="8786842" cy="4893647"/>
          </a:xfrm>
          <a:prstGeom prst="rect">
            <a:avLst/>
          </a:prstGeom>
        </p:spPr>
        <p:txBody>
          <a:bodyPr wrap="square">
            <a:spAutoFit/>
          </a:bodyPr>
          <a:lstStyle/>
          <a:p>
            <a:r>
              <a:rPr lang="ar-SA" sz="2400" b="1" dirty="0" smtClean="0">
                <a:solidFill>
                  <a:srgbClr val="C00000"/>
                </a:solidFill>
                <a:latin typeface="Arial" pitchFamily="34" charset="0"/>
                <a:cs typeface="Arial" pitchFamily="34" charset="0"/>
              </a:rPr>
              <a:t>6-</a:t>
            </a:r>
            <a:r>
              <a:rPr lang="ar-SA" sz="2400" b="1" dirty="0" smtClean="0">
                <a:latin typeface="Arial" pitchFamily="34" charset="0"/>
                <a:cs typeface="Arial" pitchFamily="34" charset="0"/>
              </a:rPr>
              <a:t> يبدأ الإخلاء من المناطق الأكثر تعرضاً للخطر</a:t>
            </a:r>
            <a:r>
              <a:rPr lang="en-US" sz="2400" b="1" dirty="0" smtClean="0">
                <a:latin typeface="Arial" pitchFamily="34" charset="0"/>
                <a:cs typeface="Arial" pitchFamily="34" charset="0"/>
              </a:rPr>
              <a:t> .</a:t>
            </a:r>
            <a:br>
              <a:rPr lang="en-US" sz="2400" b="1" dirty="0" smtClean="0">
                <a:latin typeface="Arial" pitchFamily="34" charset="0"/>
                <a:cs typeface="Arial" pitchFamily="34" charset="0"/>
              </a:rPr>
            </a:br>
            <a:r>
              <a:rPr lang="ar-SA" sz="2400" b="1" dirty="0" smtClean="0">
                <a:solidFill>
                  <a:srgbClr val="C00000"/>
                </a:solidFill>
                <a:latin typeface="Arial" pitchFamily="34" charset="0"/>
                <a:cs typeface="Arial" pitchFamily="34" charset="0"/>
              </a:rPr>
              <a:t>7- </a:t>
            </a:r>
            <a:r>
              <a:rPr lang="ar-SA" sz="2400" b="1" dirty="0" smtClean="0">
                <a:latin typeface="Arial" pitchFamily="34" charset="0"/>
                <a:cs typeface="Arial" pitchFamily="34" charset="0"/>
              </a:rPr>
              <a:t>تبدأ عمليات الإخلاء من الدور الأرضي فالأقرب إلى المخارج</a:t>
            </a:r>
            <a:r>
              <a:rPr lang="en-US" sz="2400" b="1" dirty="0" smtClean="0">
                <a:latin typeface="Arial" pitchFamily="34" charset="0"/>
                <a:cs typeface="Arial" pitchFamily="34" charset="0"/>
              </a:rPr>
              <a:t> . </a:t>
            </a:r>
            <a:endParaRPr lang="ar-SA" sz="2400" b="1" dirty="0" smtClean="0">
              <a:latin typeface="Arial" pitchFamily="34" charset="0"/>
              <a:cs typeface="Arial" pitchFamily="34" charset="0"/>
            </a:endParaRPr>
          </a:p>
          <a:p>
            <a:r>
              <a:rPr lang="ar-SA" sz="2400" b="1" dirty="0" smtClean="0">
                <a:solidFill>
                  <a:srgbClr val="C00000"/>
                </a:solidFill>
                <a:latin typeface="Arial" pitchFamily="34" charset="0"/>
                <a:cs typeface="Arial" pitchFamily="34" charset="0"/>
              </a:rPr>
              <a:t>8- </a:t>
            </a:r>
            <a:r>
              <a:rPr lang="ar-SA" sz="2400" b="1" dirty="0" smtClean="0">
                <a:latin typeface="Arial" pitchFamily="34" charset="0"/>
                <a:cs typeface="Arial" pitchFamily="34" charset="0"/>
              </a:rPr>
              <a:t>أن تكون عمليات الأخلاء بشكل منظم لتفادي عمليات الدهس وحدوث الإصابات والوفيات _ لا قدر الله _ وأن تكون مثلاً مثل صعود الطلاب من الطابور الصباحي إلى الفصول</a:t>
            </a:r>
            <a:r>
              <a:rPr lang="en-US" sz="2400" b="1" dirty="0" smtClean="0">
                <a:latin typeface="Arial" pitchFamily="34" charset="0"/>
                <a:cs typeface="Arial" pitchFamily="34" charset="0"/>
              </a:rPr>
              <a:t> .</a:t>
            </a:r>
            <a:br>
              <a:rPr lang="en-US" sz="2400" b="1" dirty="0" smtClean="0">
                <a:latin typeface="Arial" pitchFamily="34" charset="0"/>
                <a:cs typeface="Arial" pitchFamily="34" charset="0"/>
              </a:rPr>
            </a:br>
            <a:r>
              <a:rPr lang="ar-SA" sz="2400" b="1" dirty="0" smtClean="0">
                <a:solidFill>
                  <a:srgbClr val="C00000"/>
                </a:solidFill>
                <a:latin typeface="Arial" pitchFamily="34" charset="0"/>
                <a:cs typeface="Arial" pitchFamily="34" charset="0"/>
              </a:rPr>
              <a:t>9- </a:t>
            </a:r>
            <a:r>
              <a:rPr lang="ar-SA" sz="2400" b="1" dirty="0" smtClean="0">
                <a:latin typeface="Arial" pitchFamily="34" charset="0"/>
                <a:cs typeface="Arial" pitchFamily="34" charset="0"/>
              </a:rPr>
              <a:t>في حالة عدم وجود مخارج طوارئ يكون خروجهم من السلالم على النحو التالي </a:t>
            </a:r>
          </a:p>
          <a:p>
            <a:r>
              <a:rPr lang="ar-SA" sz="2400" b="1" u="sng" dirty="0" smtClean="0">
                <a:solidFill>
                  <a:srgbClr val="FF0000"/>
                </a:solidFill>
                <a:latin typeface="Arial" pitchFamily="34" charset="0"/>
                <a:cs typeface="Arial" pitchFamily="34" charset="0"/>
              </a:rPr>
              <a:t>( أثناء مرورهم من السلم يجب عليهم النزول من الجانب الأيسر والأيمن ) </a:t>
            </a:r>
            <a:r>
              <a:rPr lang="ar-SA" sz="2400" b="1" dirty="0" smtClean="0">
                <a:latin typeface="Arial" pitchFamily="34" charset="0"/>
                <a:cs typeface="Arial" pitchFamily="34" charset="0"/>
              </a:rPr>
              <a:t>بحيث تكون منطقة الوسط </a:t>
            </a:r>
            <a:r>
              <a:rPr lang="ar-SA" sz="2400" b="1" dirty="0" smtClean="0"/>
              <a:t>للسلم تستخدم للدفاع المدني والمسوؤلين بالمنشأة</a:t>
            </a:r>
            <a:r>
              <a:rPr lang="en-US" sz="2400" b="1" dirty="0" smtClean="0"/>
              <a:t> .</a:t>
            </a:r>
            <a:endParaRPr lang="en-US" sz="2400" b="1" dirty="0" smtClean="0">
              <a:latin typeface="Arial" pitchFamily="34" charset="0"/>
              <a:cs typeface="Arial" pitchFamily="34" charset="0"/>
            </a:endParaRPr>
          </a:p>
          <a:p>
            <a:r>
              <a:rPr lang="ar-SA" sz="2400" b="1" dirty="0" smtClean="0">
                <a:solidFill>
                  <a:srgbClr val="CC3300"/>
                </a:solidFill>
                <a:latin typeface="Arial" pitchFamily="34" charset="0"/>
                <a:cs typeface="Arial" pitchFamily="34" charset="0"/>
              </a:rPr>
              <a:t>10-</a:t>
            </a:r>
            <a:r>
              <a:rPr lang="ar-SA" sz="2400" b="1" dirty="0" smtClean="0">
                <a:latin typeface="Arial" pitchFamily="34" charset="0"/>
                <a:cs typeface="Arial" pitchFamily="34" charset="0"/>
              </a:rPr>
              <a:t> التأكد من عدم وجود تخزين عند مخارج الطوارئ</a:t>
            </a:r>
            <a:r>
              <a:rPr lang="en-US" sz="2400" b="1" dirty="0" smtClean="0">
                <a:latin typeface="Arial" pitchFamily="34" charset="0"/>
                <a:cs typeface="Arial" pitchFamily="34" charset="0"/>
              </a:rPr>
              <a:t>.</a:t>
            </a:r>
            <a:br>
              <a:rPr lang="en-US" sz="2400" b="1" dirty="0" smtClean="0">
                <a:latin typeface="Arial" pitchFamily="34" charset="0"/>
                <a:cs typeface="Arial" pitchFamily="34" charset="0"/>
              </a:rPr>
            </a:br>
            <a:r>
              <a:rPr lang="ar-SA" sz="2400" b="1" dirty="0" smtClean="0">
                <a:solidFill>
                  <a:srgbClr val="CC3300"/>
                </a:solidFill>
                <a:latin typeface="Arial" pitchFamily="34" charset="0"/>
                <a:cs typeface="Arial" pitchFamily="34" charset="0"/>
              </a:rPr>
              <a:t>11-</a:t>
            </a:r>
            <a:r>
              <a:rPr lang="en-US" sz="2400" b="1" dirty="0" smtClean="0">
                <a:latin typeface="Arial" pitchFamily="34" charset="0"/>
                <a:cs typeface="Arial" pitchFamily="34" charset="0"/>
              </a:rPr>
              <a:t> </a:t>
            </a:r>
            <a:r>
              <a:rPr lang="ar-SA" sz="2400" b="1" dirty="0" smtClean="0">
                <a:latin typeface="Arial" pitchFamily="34" charset="0"/>
                <a:cs typeface="Arial" pitchFamily="34" charset="0"/>
              </a:rPr>
              <a:t>التنسيق مع الإدارة لوضع نغمة تختلف عن المعتاد عليها</a:t>
            </a:r>
            <a:r>
              <a:rPr lang="en-US" sz="2400" b="1" dirty="0" smtClean="0">
                <a:latin typeface="Arial" pitchFamily="34" charset="0"/>
                <a:cs typeface="Arial" pitchFamily="34" charset="0"/>
              </a:rPr>
              <a:t> ( </a:t>
            </a:r>
            <a:r>
              <a:rPr lang="ar-SA" sz="2400" b="1" dirty="0" smtClean="0">
                <a:latin typeface="Arial" pitchFamily="34" charset="0"/>
                <a:cs typeface="Arial" pitchFamily="34" charset="0"/>
              </a:rPr>
              <a:t>الخاصة بالحصص </a:t>
            </a:r>
          </a:p>
          <a:p>
            <a:r>
              <a:rPr lang="ar-SA" sz="2400" b="1" dirty="0" smtClean="0">
                <a:latin typeface="Arial" pitchFamily="34" charset="0"/>
                <a:cs typeface="Arial" pitchFamily="34" charset="0"/>
              </a:rPr>
              <a:t>      الدراسية ) وتأمين ميكرفونات تعمل بالكهرباء والبطاريات الجافة </a:t>
            </a:r>
          </a:p>
          <a:p>
            <a:r>
              <a:rPr lang="ar-SA" sz="2400" b="1" dirty="0" smtClean="0">
                <a:latin typeface="Arial" pitchFamily="34" charset="0"/>
                <a:cs typeface="Arial" pitchFamily="34" charset="0"/>
              </a:rPr>
              <a:t>      لاستخدمها للتوجه في حالة الإخلاء</a:t>
            </a:r>
            <a:r>
              <a:rPr lang="en-US" sz="2400" b="1" dirty="0" smtClean="0">
                <a:latin typeface="Arial" pitchFamily="34" charset="0"/>
                <a:cs typeface="Arial" pitchFamily="34" charset="0"/>
              </a:rPr>
              <a:t> .</a:t>
            </a:r>
            <a:br>
              <a:rPr lang="en-US" sz="2400" b="1" dirty="0" smtClean="0">
                <a:latin typeface="Arial" pitchFamily="34" charset="0"/>
                <a:cs typeface="Arial" pitchFamily="34" charset="0"/>
              </a:rPr>
            </a:br>
            <a:r>
              <a:rPr lang="ar-SA" sz="2400" b="1" dirty="0" smtClean="0">
                <a:solidFill>
                  <a:srgbClr val="CC3300"/>
                </a:solidFill>
                <a:latin typeface="Arial" pitchFamily="34" charset="0"/>
                <a:cs typeface="Arial" pitchFamily="34" charset="0"/>
              </a:rPr>
              <a:t>12-</a:t>
            </a:r>
            <a:r>
              <a:rPr lang="en-US" sz="2400" b="1" dirty="0" smtClean="0">
                <a:latin typeface="Arial" pitchFamily="34" charset="0"/>
                <a:cs typeface="Arial" pitchFamily="34" charset="0"/>
              </a:rPr>
              <a:t> </a:t>
            </a:r>
            <a:r>
              <a:rPr lang="ar-SA" sz="2400" b="1" dirty="0" smtClean="0">
                <a:latin typeface="Arial" pitchFamily="34" charset="0"/>
                <a:cs typeface="Arial" pitchFamily="34" charset="0"/>
              </a:rPr>
              <a:t>التدريب على عمليات الإخلاء</a:t>
            </a:r>
            <a:r>
              <a:rPr lang="en-US" sz="2400" b="1" dirty="0" smtClean="0">
                <a:latin typeface="Arial" pitchFamily="34" charset="0"/>
                <a:cs typeface="Arial" pitchFamily="34" charset="0"/>
              </a:rPr>
              <a:t> .</a:t>
            </a:r>
            <a:endParaRPr lang="ar-SA" sz="2400" dirty="0">
              <a:latin typeface="Arial" pitchFamily="34" charset="0"/>
              <a:cs typeface="Arial" pitchFamily="34" charset="0"/>
            </a:endParaRPr>
          </a:p>
        </p:txBody>
      </p:sp>
      <p:sp>
        <p:nvSpPr>
          <p:cNvPr id="5" name="مستطيل 4"/>
          <p:cNvSpPr/>
          <p:nvPr/>
        </p:nvSpPr>
        <p:spPr>
          <a:xfrm>
            <a:off x="7572396" y="428604"/>
            <a:ext cx="1279516" cy="707886"/>
          </a:xfrm>
          <a:prstGeom prst="rect">
            <a:avLst/>
          </a:prstGeom>
          <a:noFill/>
        </p:spPr>
        <p:txBody>
          <a:bodyPr wrap="non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ar-SA" sz="4000" b="1" cap="none"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تابــــع</a:t>
            </a:r>
            <a:endParaRPr lang="ar-SA" sz="4000" b="1" cap="none"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
        <p:nvSpPr>
          <p:cNvPr id="6" name="عنصر نائب للتاريخ 5"/>
          <p:cNvSpPr>
            <a:spLocks noGrp="1"/>
          </p:cNvSpPr>
          <p:nvPr>
            <p:ph type="dt" sz="half" idx="10"/>
          </p:nvPr>
        </p:nvSpPr>
        <p:spPr/>
        <p:txBody>
          <a:bodyPr/>
          <a:lstStyle/>
          <a:p>
            <a:fld id="{8B7966D1-3FDB-459C-92DA-C3C56695E4C3}" type="datetime2">
              <a:rPr lang="ar-SA" smtClean="0"/>
              <a:t>الثلاثاء، 11/محرم/1433</a:t>
            </a:fld>
            <a:endParaRPr lang="ar-SA"/>
          </a:p>
        </p:txBody>
      </p:sp>
    </p:spTree>
  </p:cSld>
  <p:clrMapOvr>
    <a:masterClrMapping/>
  </p:clrMapOvr>
  <p:transition spd="slow" advClick="0" advTm="30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5"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2000" fill="hold"/>
                                        <p:tgtEl>
                                          <p:spTgt spid="2"/>
                                        </p:tgtEl>
                                        <p:attrNameLst>
                                          <p:attrName>ppt_w</p:attrName>
                                        </p:attrNameLst>
                                      </p:cBhvr>
                                      <p:tavLst>
                                        <p:tav tm="0">
                                          <p:val>
                                            <p:fltVal val="0"/>
                                          </p:val>
                                        </p:tav>
                                        <p:tav tm="100000">
                                          <p:val>
                                            <p:strVal val="#ppt_w"/>
                                          </p:val>
                                        </p:tav>
                                      </p:tavLst>
                                    </p:anim>
                                    <p:anim calcmode="lin" valueType="num">
                                      <p:cBhvr>
                                        <p:cTn id="8" dur="2000" fill="hold"/>
                                        <p:tgtEl>
                                          <p:spTgt spid="2"/>
                                        </p:tgtEl>
                                        <p:attrNameLst>
                                          <p:attrName>ppt_h</p:attrName>
                                        </p:attrNameLst>
                                      </p:cBhvr>
                                      <p:tavLst>
                                        <p:tav tm="0">
                                          <p:val>
                                            <p:fltVal val="0"/>
                                          </p:val>
                                        </p:tav>
                                        <p:tav tm="100000">
                                          <p:val>
                                            <p:strVal val="#ppt_h"/>
                                          </p:val>
                                        </p:tav>
                                      </p:tavLst>
                                    </p:anim>
                                    <p:anim calcmode="lin" valueType="num">
                                      <p:cBhvr>
                                        <p:cTn id="9" dur="2000" fill="hold"/>
                                        <p:tgtEl>
                                          <p:spTgt spid="2"/>
                                        </p:tgtEl>
                                        <p:attrNameLst>
                                          <p:attrName>ppt_x</p:attrName>
                                        </p:attrNameLst>
                                      </p:cBhvr>
                                      <p:tavLst>
                                        <p:tav tm="0" fmla="#ppt_x+(cos(-2*pi*(1-$))*-#ppt_x-sin(-2*pi*(1-$))*(1-#ppt_y))*(1-$)">
                                          <p:val>
                                            <p:fltVal val="0"/>
                                          </p:val>
                                        </p:tav>
                                        <p:tav tm="100000">
                                          <p:val>
                                            <p:fltVal val="1"/>
                                          </p:val>
                                        </p:tav>
                                      </p:tavLst>
                                    </p:anim>
                                    <p:anim calcmode="lin" valueType="num">
                                      <p:cBhvr>
                                        <p:cTn id="10" dur="2000" fill="hold"/>
                                        <p:tgtEl>
                                          <p:spTgt spid="2"/>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http://www.kentfire.crislis.co.uk/images/newfire2.gif"/>
          <p:cNvPicPr>
            <a:picLocks noChangeAspect="1" noChangeArrowheads="1" noCrop="1"/>
          </p:cNvPicPr>
          <p:nvPr/>
        </p:nvPicPr>
        <p:blipFill>
          <a:blip r:embed="rId2">
            <a:clrChange>
              <a:clrFrom>
                <a:srgbClr val="000000"/>
              </a:clrFrom>
              <a:clrTo>
                <a:srgbClr val="000000">
                  <a:alpha val="0"/>
                </a:srgbClr>
              </a:clrTo>
            </a:clrChange>
          </a:blip>
          <a:srcRect/>
          <a:stretch>
            <a:fillRect/>
          </a:stretch>
        </p:blipFill>
        <p:spPr bwMode="auto">
          <a:xfrm>
            <a:off x="-1000164" y="3714752"/>
            <a:ext cx="4071966" cy="3601188"/>
          </a:xfrm>
          <a:prstGeom prst="rect">
            <a:avLst/>
          </a:prstGeom>
          <a:noFill/>
        </p:spPr>
      </p:pic>
      <p:sp>
        <p:nvSpPr>
          <p:cNvPr id="2" name="مستطيل 1"/>
          <p:cNvSpPr/>
          <p:nvPr/>
        </p:nvSpPr>
        <p:spPr>
          <a:xfrm>
            <a:off x="214282" y="714356"/>
            <a:ext cx="8572560" cy="5763116"/>
          </a:xfrm>
          <a:prstGeom prst="rect">
            <a:avLst/>
          </a:prstGeom>
        </p:spPr>
        <p:txBody>
          <a:bodyPr wrap="square">
            <a:spAutoFit/>
          </a:bodyPr>
          <a:lstStyle/>
          <a:p>
            <a:pPr algn="ctr"/>
            <a:endParaRPr lang="ar-SA" sz="1050" b="1" dirty="0" smtClean="0">
              <a:solidFill>
                <a:srgbClr val="C00000"/>
              </a:solidFill>
              <a:latin typeface="ae_AlMothnna" pitchFamily="34" charset="-78"/>
              <a:cs typeface="ae_AlMothnna" pitchFamily="34" charset="-78"/>
            </a:endParaRPr>
          </a:p>
          <a:p>
            <a:pPr algn="ctr"/>
            <a:r>
              <a:rPr lang="ar-SA" sz="2000" dirty="0" smtClean="0">
                <a:solidFill>
                  <a:srgbClr val="C00000"/>
                </a:solidFill>
                <a:latin typeface="ae_AlMothnna" pitchFamily="34" charset="-78"/>
                <a:cs typeface="ae_AlMothnna" pitchFamily="34" charset="-78"/>
              </a:rPr>
              <a:t>مجموعة الإطفاء ومن أهم </a:t>
            </a:r>
            <a:r>
              <a:rPr lang="ar-SA" sz="2000" dirty="0" err="1" smtClean="0">
                <a:solidFill>
                  <a:srgbClr val="C00000"/>
                </a:solidFill>
                <a:latin typeface="ae_AlMothnna" pitchFamily="34" charset="-78"/>
                <a:cs typeface="ae_AlMothnna" pitchFamily="34" charset="-78"/>
              </a:rPr>
              <a:t>مهمها</a:t>
            </a:r>
            <a:r>
              <a:rPr lang="en-US" sz="2000" dirty="0" smtClean="0">
                <a:solidFill>
                  <a:srgbClr val="C00000"/>
                </a:solidFill>
                <a:latin typeface="ae_AlMothnna" pitchFamily="34" charset="-78"/>
                <a:cs typeface="ae_AlMothnna" pitchFamily="34" charset="-78"/>
              </a:rPr>
              <a:t>:</a:t>
            </a:r>
            <a:endParaRPr lang="ar-SA" sz="2000" dirty="0" smtClean="0">
              <a:solidFill>
                <a:srgbClr val="C00000"/>
              </a:solidFill>
              <a:latin typeface="ae_AlMothnna" pitchFamily="34" charset="-78"/>
              <a:cs typeface="ae_AlMothnna" pitchFamily="34" charset="-78"/>
            </a:endParaRPr>
          </a:p>
          <a:p>
            <a:r>
              <a:rPr lang="en-US" b="1" dirty="0" smtClean="0"/>
              <a:t/>
            </a:r>
            <a:br>
              <a:rPr lang="en-US" b="1" dirty="0" smtClean="0"/>
            </a:br>
            <a:r>
              <a:rPr lang="ar-SA" b="1" dirty="0" smtClean="0">
                <a:solidFill>
                  <a:srgbClr val="C00000"/>
                </a:solidFill>
              </a:rPr>
              <a:t>1-</a:t>
            </a:r>
            <a:r>
              <a:rPr lang="ar-SA" b="1" dirty="0" smtClean="0"/>
              <a:t> </a:t>
            </a:r>
            <a:r>
              <a:rPr lang="ar-SA" sz="2000" b="1" dirty="0" smtClean="0">
                <a:latin typeface="Arial" pitchFamily="34" charset="0"/>
                <a:cs typeface="Arial" pitchFamily="34" charset="0"/>
              </a:rPr>
              <a:t>سرعة التوجه لمكان الحريق بثقة وثبات والالتزام بالهدوء واكتشاف الحالة وإبلاغ الإدارة عنها ومحاولة السيطرة قبل استفحالها وذلك بالوسائل المتوفرة بالمنشأة</a:t>
            </a:r>
            <a:r>
              <a:rPr lang="en-US" sz="2000" b="1" dirty="0" smtClean="0">
                <a:latin typeface="Arial" pitchFamily="34" charset="0"/>
                <a:cs typeface="Arial" pitchFamily="34" charset="0"/>
              </a:rPr>
              <a:t> .</a:t>
            </a:r>
            <a:br>
              <a:rPr lang="en-US" sz="2000" b="1" dirty="0" smtClean="0">
                <a:latin typeface="Arial" pitchFamily="34" charset="0"/>
                <a:cs typeface="Arial" pitchFamily="34" charset="0"/>
              </a:rPr>
            </a:br>
            <a:r>
              <a:rPr lang="ar-SA" sz="2000" b="1" dirty="0" smtClean="0">
                <a:solidFill>
                  <a:srgbClr val="C00000"/>
                </a:solidFill>
                <a:latin typeface="Arial" pitchFamily="34" charset="0"/>
                <a:cs typeface="Arial" pitchFamily="34" charset="0"/>
              </a:rPr>
              <a:t>2- </a:t>
            </a:r>
            <a:r>
              <a:rPr lang="ar-SA" sz="2000" b="1" dirty="0" smtClean="0">
                <a:latin typeface="Arial" pitchFamily="34" charset="0"/>
                <a:cs typeface="Arial" pitchFamily="34" charset="0"/>
              </a:rPr>
              <a:t>معرفة مواقع جميع الطفايات بالمدرسة ومواقع شبكات حنفيات الحريق</a:t>
            </a:r>
            <a:r>
              <a:rPr lang="en-US" sz="2000" b="1" dirty="0" smtClean="0">
                <a:latin typeface="Arial" pitchFamily="34" charset="0"/>
                <a:cs typeface="Arial" pitchFamily="34" charset="0"/>
              </a:rPr>
              <a:t>.</a:t>
            </a:r>
            <a:br>
              <a:rPr lang="en-US" sz="2000" b="1" dirty="0" smtClean="0">
                <a:latin typeface="Arial" pitchFamily="34" charset="0"/>
                <a:cs typeface="Arial" pitchFamily="34" charset="0"/>
              </a:rPr>
            </a:br>
            <a:r>
              <a:rPr lang="ar-SA" sz="2000" b="1" dirty="0" smtClean="0">
                <a:solidFill>
                  <a:srgbClr val="C00000"/>
                </a:solidFill>
                <a:latin typeface="Arial" pitchFamily="34" charset="0"/>
                <a:cs typeface="Arial" pitchFamily="34" charset="0"/>
              </a:rPr>
              <a:t>3- </a:t>
            </a:r>
            <a:r>
              <a:rPr lang="ar-SA" sz="2000" b="1" dirty="0" smtClean="0">
                <a:latin typeface="Arial" pitchFamily="34" charset="0"/>
                <a:cs typeface="Arial" pitchFamily="34" charset="0"/>
              </a:rPr>
              <a:t>معرفة كيفية استخدامها والتدريب عليها حسب التعليمات الموجودة عليها وإعادة تعبئتها بالتنسيق مع إدارة المنشأة</a:t>
            </a:r>
            <a:r>
              <a:rPr lang="en-US" sz="2000" b="1" dirty="0" smtClean="0">
                <a:latin typeface="Arial" pitchFamily="34" charset="0"/>
                <a:cs typeface="Arial" pitchFamily="34" charset="0"/>
              </a:rPr>
              <a:t> .</a:t>
            </a:r>
            <a:br>
              <a:rPr lang="en-US" sz="2000" b="1" dirty="0" smtClean="0">
                <a:latin typeface="Arial" pitchFamily="34" charset="0"/>
                <a:cs typeface="Arial" pitchFamily="34" charset="0"/>
              </a:rPr>
            </a:br>
            <a:r>
              <a:rPr lang="ar-SA" sz="2000" b="1" dirty="0" smtClean="0">
                <a:solidFill>
                  <a:srgbClr val="C00000"/>
                </a:solidFill>
                <a:latin typeface="Arial" pitchFamily="34" charset="0"/>
                <a:cs typeface="Arial" pitchFamily="34" charset="0"/>
              </a:rPr>
              <a:t>4- </a:t>
            </a:r>
            <a:r>
              <a:rPr lang="en-US" sz="2000" b="1" dirty="0" smtClean="0">
                <a:latin typeface="Arial" pitchFamily="34" charset="0"/>
                <a:cs typeface="Arial" pitchFamily="34" charset="0"/>
              </a:rPr>
              <a:t> </a:t>
            </a:r>
            <a:r>
              <a:rPr lang="ar-SA" sz="2000" b="1" dirty="0" smtClean="0">
                <a:latin typeface="Arial" pitchFamily="34" charset="0"/>
                <a:cs typeface="Arial" pitchFamily="34" charset="0"/>
              </a:rPr>
              <a:t>التنسيق مع إدارة المنشأة باستمرار لفحص تلك الطفايات للتأكد من عدم انتهاء مدة صلاحيتها وأن تعلق في مكان بارز بحيث تكون في متناول اليد ، ووضع اللوحات الإرشادية الدالة على مكانها وكيفية أستخدمها ويكون على النحو التالي:-</a:t>
            </a:r>
          </a:p>
          <a:p>
            <a:r>
              <a:rPr lang="ar-SA" sz="2000" b="1" dirty="0" smtClean="0">
                <a:latin typeface="Arial" pitchFamily="34" charset="0"/>
                <a:cs typeface="Arial" pitchFamily="34" charset="0"/>
              </a:rPr>
              <a:t>    أ - أن يكون استخدام الطفاية باتجاه الريح . </a:t>
            </a:r>
          </a:p>
          <a:p>
            <a:r>
              <a:rPr lang="ar-SA" sz="2000" b="1" dirty="0" smtClean="0">
                <a:latin typeface="Arial" pitchFamily="34" charset="0"/>
                <a:cs typeface="Arial" pitchFamily="34" charset="0"/>
              </a:rPr>
              <a:t>   ب - ترك مسافة بين مستعملها وبين النار تتراوح بين ( 2 – 3 ) أمتار ليضمن القضاء على النار وعدم انتشارها</a:t>
            </a:r>
          </a:p>
          <a:p>
            <a:r>
              <a:rPr lang="ar-SA" sz="2000" b="1" dirty="0" smtClean="0">
                <a:latin typeface="Arial" pitchFamily="34" charset="0"/>
                <a:cs typeface="Arial" pitchFamily="34" charset="0"/>
              </a:rPr>
              <a:t>   ج - سحب الضامن . </a:t>
            </a:r>
          </a:p>
          <a:p>
            <a:r>
              <a:rPr lang="ar-SA" sz="2000" b="1" dirty="0" smtClean="0">
                <a:latin typeface="Arial" pitchFamily="34" charset="0"/>
                <a:cs typeface="Arial" pitchFamily="34" charset="0"/>
              </a:rPr>
              <a:t>    د - مسك صنبور الطفاية وتوجيهه نحو النار . </a:t>
            </a:r>
          </a:p>
          <a:p>
            <a:r>
              <a:rPr lang="ar-SA" sz="2000" b="1" dirty="0" smtClean="0">
                <a:latin typeface="Arial" pitchFamily="34" charset="0"/>
                <a:cs typeface="Arial" pitchFamily="34" charset="0"/>
              </a:rPr>
              <a:t>   هـ - الضغط على مكبس السماح لخروج المادة المطفية . </a:t>
            </a:r>
          </a:p>
          <a:p>
            <a:r>
              <a:rPr lang="ar-SA" sz="2000" b="1" dirty="0" smtClean="0">
                <a:latin typeface="Arial" pitchFamily="34" charset="0"/>
                <a:cs typeface="Arial" pitchFamily="34" charset="0"/>
              </a:rPr>
              <a:t>    و - كن حذراً في تقدمك إلى النار .</a:t>
            </a:r>
          </a:p>
          <a:p>
            <a:r>
              <a:rPr lang="ar-SA" sz="2000" b="1" dirty="0" smtClean="0">
                <a:latin typeface="Arial" pitchFamily="34" charset="0"/>
                <a:cs typeface="Arial" pitchFamily="34" charset="0"/>
              </a:rPr>
              <a:t>   ي</a:t>
            </a:r>
            <a:r>
              <a:rPr lang="en-US" sz="2000" b="1" dirty="0" smtClean="0">
                <a:latin typeface="Arial" pitchFamily="34" charset="0"/>
                <a:cs typeface="Arial" pitchFamily="34" charset="0"/>
              </a:rPr>
              <a:t> - </a:t>
            </a:r>
            <a:r>
              <a:rPr lang="ar-SA" sz="2000" b="1" dirty="0" smtClean="0">
                <a:latin typeface="Arial" pitchFamily="34" charset="0"/>
                <a:cs typeface="Arial" pitchFamily="34" charset="0"/>
              </a:rPr>
              <a:t>ابدأ باللهب مع استمرار المكافحة من اليمين واليسار والعكس</a:t>
            </a:r>
            <a:r>
              <a:rPr lang="en-US" sz="2000" b="1" dirty="0" smtClean="0">
                <a:latin typeface="Arial" pitchFamily="34" charset="0"/>
                <a:cs typeface="Arial" pitchFamily="34" charset="0"/>
              </a:rPr>
              <a:t> . </a:t>
            </a:r>
            <a:endParaRPr lang="ar-SA" sz="2000" b="1" dirty="0">
              <a:latin typeface="Arial" pitchFamily="34" charset="0"/>
              <a:cs typeface="Arial" pitchFamily="34" charset="0"/>
            </a:endParaRPr>
          </a:p>
        </p:txBody>
      </p:sp>
      <p:sp>
        <p:nvSpPr>
          <p:cNvPr id="5" name="عنصر نائب للتاريخ 4"/>
          <p:cNvSpPr>
            <a:spLocks noGrp="1"/>
          </p:cNvSpPr>
          <p:nvPr>
            <p:ph type="dt" sz="half" idx="10"/>
          </p:nvPr>
        </p:nvSpPr>
        <p:spPr/>
        <p:txBody>
          <a:bodyPr/>
          <a:lstStyle/>
          <a:p>
            <a:fld id="{30938032-AED4-4C01-867A-BC1C655F2B8E}" type="datetime2">
              <a:rPr lang="ar-SA" smtClean="0"/>
              <a:t>الثلاثاء، 11/محرم/1433</a:t>
            </a:fld>
            <a:endParaRPr lang="ar-SA"/>
          </a:p>
        </p:txBody>
      </p:sp>
    </p:spTree>
  </p:cSld>
  <p:clrMapOvr>
    <a:masterClrMapping/>
  </p:clrMapOvr>
  <p:transition spd="slow" advClick="0" advTm="30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5"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2000" fill="hold"/>
                                        <p:tgtEl>
                                          <p:spTgt spid="2"/>
                                        </p:tgtEl>
                                        <p:attrNameLst>
                                          <p:attrName>ppt_w</p:attrName>
                                        </p:attrNameLst>
                                      </p:cBhvr>
                                      <p:tavLst>
                                        <p:tav tm="0">
                                          <p:val>
                                            <p:fltVal val="0"/>
                                          </p:val>
                                        </p:tav>
                                        <p:tav tm="100000">
                                          <p:val>
                                            <p:strVal val="#ppt_w"/>
                                          </p:val>
                                        </p:tav>
                                      </p:tavLst>
                                    </p:anim>
                                    <p:anim calcmode="lin" valueType="num">
                                      <p:cBhvr>
                                        <p:cTn id="8" dur="2000" fill="hold"/>
                                        <p:tgtEl>
                                          <p:spTgt spid="2"/>
                                        </p:tgtEl>
                                        <p:attrNameLst>
                                          <p:attrName>ppt_h</p:attrName>
                                        </p:attrNameLst>
                                      </p:cBhvr>
                                      <p:tavLst>
                                        <p:tav tm="0">
                                          <p:val>
                                            <p:fltVal val="0"/>
                                          </p:val>
                                        </p:tav>
                                        <p:tav tm="100000">
                                          <p:val>
                                            <p:strVal val="#ppt_h"/>
                                          </p:val>
                                        </p:tav>
                                      </p:tavLst>
                                    </p:anim>
                                    <p:anim calcmode="lin" valueType="num">
                                      <p:cBhvr>
                                        <p:cTn id="9" dur="2000" fill="hold"/>
                                        <p:tgtEl>
                                          <p:spTgt spid="2"/>
                                        </p:tgtEl>
                                        <p:attrNameLst>
                                          <p:attrName>ppt_x</p:attrName>
                                        </p:attrNameLst>
                                      </p:cBhvr>
                                      <p:tavLst>
                                        <p:tav tm="0" fmla="#ppt_x+(cos(-2*pi*(1-$))*-#ppt_x-sin(-2*pi*(1-$))*(1-#ppt_y))*(1-$)">
                                          <p:val>
                                            <p:fltVal val="0"/>
                                          </p:val>
                                        </p:tav>
                                        <p:tav tm="100000">
                                          <p:val>
                                            <p:fltVal val="1"/>
                                          </p:val>
                                        </p:tav>
                                      </p:tavLst>
                                    </p:anim>
                                    <p:anim calcmode="lin" valueType="num">
                                      <p:cBhvr>
                                        <p:cTn id="10" dur="2000" fill="hold"/>
                                        <p:tgtEl>
                                          <p:spTgt spid="2"/>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http://www.kentfire.crislis.co.uk/images/newfire2.gif"/>
          <p:cNvPicPr>
            <a:picLocks noChangeAspect="1" noChangeArrowheads="1" noCrop="1"/>
          </p:cNvPicPr>
          <p:nvPr/>
        </p:nvPicPr>
        <p:blipFill>
          <a:blip r:embed="rId2">
            <a:clrChange>
              <a:clrFrom>
                <a:srgbClr val="000000"/>
              </a:clrFrom>
              <a:clrTo>
                <a:srgbClr val="000000">
                  <a:alpha val="0"/>
                </a:srgbClr>
              </a:clrTo>
            </a:clrChange>
          </a:blip>
          <a:srcRect/>
          <a:stretch>
            <a:fillRect/>
          </a:stretch>
        </p:blipFill>
        <p:spPr bwMode="auto">
          <a:xfrm>
            <a:off x="-1571668" y="3413976"/>
            <a:ext cx="4714908" cy="4172692"/>
          </a:xfrm>
          <a:prstGeom prst="rect">
            <a:avLst/>
          </a:prstGeom>
          <a:noFill/>
        </p:spPr>
      </p:pic>
      <p:sp>
        <p:nvSpPr>
          <p:cNvPr id="2" name="مستطيل 1"/>
          <p:cNvSpPr/>
          <p:nvPr/>
        </p:nvSpPr>
        <p:spPr>
          <a:xfrm>
            <a:off x="0" y="1500174"/>
            <a:ext cx="8858248" cy="4524315"/>
          </a:xfrm>
          <a:prstGeom prst="rect">
            <a:avLst/>
          </a:prstGeom>
        </p:spPr>
        <p:txBody>
          <a:bodyPr wrap="square">
            <a:spAutoFit/>
          </a:bodyPr>
          <a:lstStyle/>
          <a:p>
            <a:pPr>
              <a:lnSpc>
                <a:spcPct val="150000"/>
              </a:lnSpc>
            </a:pPr>
            <a:r>
              <a:rPr lang="ar-SA" sz="2400" b="1" dirty="0" smtClean="0">
                <a:solidFill>
                  <a:srgbClr val="C00000"/>
                </a:solidFill>
                <a:latin typeface="Arial" pitchFamily="34" charset="0"/>
                <a:cs typeface="Arial" pitchFamily="34" charset="0"/>
              </a:rPr>
              <a:t>5- </a:t>
            </a:r>
            <a:r>
              <a:rPr lang="ar-SA" sz="2400" b="1" dirty="0" smtClean="0">
                <a:latin typeface="Arial" pitchFamily="34" charset="0"/>
                <a:cs typeface="Arial" pitchFamily="34" charset="0"/>
              </a:rPr>
              <a:t>معرفة التعليمات الواجب إتباعها عند مشاهدة الحريق وكتابتها بخط واضح ووضعها</a:t>
            </a:r>
          </a:p>
          <a:p>
            <a:pPr>
              <a:lnSpc>
                <a:spcPct val="150000"/>
              </a:lnSpc>
            </a:pPr>
            <a:r>
              <a:rPr lang="ar-SA" sz="2400" b="1" dirty="0" smtClean="0">
                <a:latin typeface="Arial" pitchFamily="34" charset="0"/>
                <a:cs typeface="Arial" pitchFamily="34" charset="0"/>
              </a:rPr>
              <a:t>    في أماكن بارزة بالمنشأة بالتنسيق مع الإدارة وهي كما يلي :-</a:t>
            </a:r>
          </a:p>
          <a:p>
            <a:pPr>
              <a:lnSpc>
                <a:spcPct val="150000"/>
              </a:lnSpc>
            </a:pPr>
            <a:r>
              <a:rPr lang="ar-SA" sz="2400" b="1" dirty="0" smtClean="0">
                <a:latin typeface="Arial" pitchFamily="34" charset="0"/>
                <a:cs typeface="Arial" pitchFamily="34" charset="0"/>
              </a:rPr>
              <a:t> أ - حاول أن تكون هادئاً منضبط الأعصاب فعادة الارتباك يؤدي إلى نتائج عكسية .</a:t>
            </a:r>
          </a:p>
          <a:p>
            <a:pPr>
              <a:lnSpc>
                <a:spcPct val="150000"/>
              </a:lnSpc>
            </a:pPr>
            <a:r>
              <a:rPr lang="ar-SA" sz="2400" b="1" dirty="0" smtClean="0">
                <a:latin typeface="Arial" pitchFamily="34" charset="0"/>
                <a:cs typeface="Arial" pitchFamily="34" charset="0"/>
              </a:rPr>
              <a:t> ب - أبلغ الدفاع المدني والحريق بطلب المساعدة وإعطاء اسم المدرسة ونوع الحادث</a:t>
            </a:r>
          </a:p>
          <a:p>
            <a:pPr>
              <a:lnSpc>
                <a:spcPct val="150000"/>
              </a:lnSpc>
            </a:pPr>
            <a:r>
              <a:rPr lang="ar-SA" sz="2400" b="1" dirty="0" smtClean="0">
                <a:latin typeface="Arial" pitchFamily="34" charset="0"/>
                <a:cs typeface="Arial" pitchFamily="34" charset="0"/>
              </a:rPr>
              <a:t> ج - حاول أن تفصل الكهرباء من مصدرها الرئيسي إذا لم يكن هناك خطر عليك . </a:t>
            </a:r>
          </a:p>
          <a:p>
            <a:pPr>
              <a:lnSpc>
                <a:spcPct val="150000"/>
              </a:lnSpc>
            </a:pPr>
            <a:r>
              <a:rPr lang="ar-SA" sz="2400" b="1" dirty="0" smtClean="0">
                <a:latin typeface="Arial" pitchFamily="34" charset="0"/>
                <a:cs typeface="Arial" pitchFamily="34" charset="0"/>
              </a:rPr>
              <a:t>  د - إبلاغ رؤساء المجموعات وأعضائها عن الحالة للقيام بمهامها . </a:t>
            </a:r>
          </a:p>
          <a:p>
            <a:pPr>
              <a:lnSpc>
                <a:spcPct val="150000"/>
              </a:lnSpc>
            </a:pPr>
            <a:r>
              <a:rPr lang="ar-SA" sz="2400" b="1" dirty="0" smtClean="0">
                <a:latin typeface="Arial" pitchFamily="34" charset="0"/>
                <a:cs typeface="Arial" pitchFamily="34" charset="0"/>
              </a:rPr>
              <a:t> هـ - كافح الحريق باستخدام طفاية الحريق وبإبعاد المواد القابلة للاشتعال </a:t>
            </a:r>
          </a:p>
          <a:p>
            <a:pPr>
              <a:lnSpc>
                <a:spcPct val="150000"/>
              </a:lnSpc>
            </a:pPr>
            <a:r>
              <a:rPr lang="ar-SA" sz="2400" b="1" dirty="0" smtClean="0">
                <a:latin typeface="Arial" pitchFamily="34" charset="0"/>
                <a:cs typeface="Arial" pitchFamily="34" charset="0"/>
              </a:rPr>
              <a:t>       إن أمكن</a:t>
            </a:r>
            <a:r>
              <a:rPr lang="en-US" sz="2400" b="1" dirty="0" smtClean="0">
                <a:latin typeface="Arial" pitchFamily="34" charset="0"/>
                <a:cs typeface="Arial" pitchFamily="34" charset="0"/>
              </a:rPr>
              <a:t> .</a:t>
            </a:r>
            <a:endParaRPr lang="ar-SA" sz="2400" dirty="0">
              <a:latin typeface="Arial" pitchFamily="34" charset="0"/>
              <a:cs typeface="Arial" pitchFamily="34" charset="0"/>
            </a:endParaRPr>
          </a:p>
        </p:txBody>
      </p:sp>
      <p:sp>
        <p:nvSpPr>
          <p:cNvPr id="5" name="مستطيل 4"/>
          <p:cNvSpPr/>
          <p:nvPr/>
        </p:nvSpPr>
        <p:spPr>
          <a:xfrm>
            <a:off x="7572396" y="785794"/>
            <a:ext cx="1279516" cy="707886"/>
          </a:xfrm>
          <a:prstGeom prst="rect">
            <a:avLst/>
          </a:prstGeom>
          <a:noFill/>
        </p:spPr>
        <p:txBody>
          <a:bodyPr wrap="non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ar-SA" sz="4000" b="1" cap="none"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تابــــع</a:t>
            </a:r>
            <a:endParaRPr lang="ar-SA" sz="4000" b="1" cap="none"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
        <p:nvSpPr>
          <p:cNvPr id="6" name="عنصر نائب للتاريخ 5"/>
          <p:cNvSpPr>
            <a:spLocks noGrp="1"/>
          </p:cNvSpPr>
          <p:nvPr>
            <p:ph type="dt" sz="half" idx="10"/>
          </p:nvPr>
        </p:nvSpPr>
        <p:spPr/>
        <p:txBody>
          <a:bodyPr/>
          <a:lstStyle/>
          <a:p>
            <a:fld id="{693CC1DA-8192-401D-9442-3859F902CD28}" type="datetime2">
              <a:rPr lang="ar-SA" smtClean="0"/>
              <a:t>الثلاثاء، 11/محرم/1433</a:t>
            </a:fld>
            <a:endParaRPr lang="ar-SA"/>
          </a:p>
        </p:txBody>
      </p:sp>
    </p:spTree>
  </p:cSld>
  <p:clrMapOvr>
    <a:masterClrMapping/>
  </p:clrMapOvr>
  <p:transition spd="slow" advClick="0" advTm="30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5"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2000" fill="hold"/>
                                        <p:tgtEl>
                                          <p:spTgt spid="2"/>
                                        </p:tgtEl>
                                        <p:attrNameLst>
                                          <p:attrName>ppt_w</p:attrName>
                                        </p:attrNameLst>
                                      </p:cBhvr>
                                      <p:tavLst>
                                        <p:tav tm="0">
                                          <p:val>
                                            <p:fltVal val="0"/>
                                          </p:val>
                                        </p:tav>
                                        <p:tav tm="100000">
                                          <p:val>
                                            <p:strVal val="#ppt_w"/>
                                          </p:val>
                                        </p:tav>
                                      </p:tavLst>
                                    </p:anim>
                                    <p:anim calcmode="lin" valueType="num">
                                      <p:cBhvr>
                                        <p:cTn id="8" dur="2000" fill="hold"/>
                                        <p:tgtEl>
                                          <p:spTgt spid="2"/>
                                        </p:tgtEl>
                                        <p:attrNameLst>
                                          <p:attrName>ppt_h</p:attrName>
                                        </p:attrNameLst>
                                      </p:cBhvr>
                                      <p:tavLst>
                                        <p:tav tm="0">
                                          <p:val>
                                            <p:fltVal val="0"/>
                                          </p:val>
                                        </p:tav>
                                        <p:tav tm="100000">
                                          <p:val>
                                            <p:strVal val="#ppt_h"/>
                                          </p:val>
                                        </p:tav>
                                      </p:tavLst>
                                    </p:anim>
                                    <p:anim calcmode="lin" valueType="num">
                                      <p:cBhvr>
                                        <p:cTn id="9" dur="2000" fill="hold"/>
                                        <p:tgtEl>
                                          <p:spTgt spid="2"/>
                                        </p:tgtEl>
                                        <p:attrNameLst>
                                          <p:attrName>ppt_x</p:attrName>
                                        </p:attrNameLst>
                                      </p:cBhvr>
                                      <p:tavLst>
                                        <p:tav tm="0" fmla="#ppt_x+(cos(-2*pi*(1-$))*-#ppt_x-sin(-2*pi*(1-$))*(1-#ppt_y))*(1-$)">
                                          <p:val>
                                            <p:fltVal val="0"/>
                                          </p:val>
                                        </p:tav>
                                        <p:tav tm="100000">
                                          <p:val>
                                            <p:fltVal val="1"/>
                                          </p:val>
                                        </p:tav>
                                      </p:tavLst>
                                    </p:anim>
                                    <p:anim calcmode="lin" valueType="num">
                                      <p:cBhvr>
                                        <p:cTn id="10" dur="2000" fill="hold"/>
                                        <p:tgtEl>
                                          <p:spTgt spid="2"/>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مستطيل 1"/>
          <p:cNvSpPr/>
          <p:nvPr/>
        </p:nvSpPr>
        <p:spPr>
          <a:xfrm>
            <a:off x="285720" y="1643050"/>
            <a:ext cx="8429652" cy="3416320"/>
          </a:xfrm>
          <a:prstGeom prst="rect">
            <a:avLst/>
          </a:prstGeom>
        </p:spPr>
        <p:txBody>
          <a:bodyPr wrap="square">
            <a:spAutoFit/>
          </a:bodyPr>
          <a:lstStyle/>
          <a:p>
            <a:pPr algn="ctr">
              <a:lnSpc>
                <a:spcPct val="150000"/>
              </a:lnSpc>
            </a:pPr>
            <a:r>
              <a:rPr lang="ar-SA" sz="2400" b="1" dirty="0" smtClean="0">
                <a:latin typeface="Arial" pitchFamily="34" charset="0"/>
                <a:cs typeface="Arial" pitchFamily="34" charset="0"/>
              </a:rPr>
              <a:t>     </a:t>
            </a:r>
            <a:r>
              <a:rPr lang="ar-SA" sz="2400" b="1" dirty="0" smtClean="0">
                <a:solidFill>
                  <a:srgbClr val="C00000"/>
                </a:solidFill>
                <a:latin typeface="ae_AlMothnna" pitchFamily="34" charset="-78"/>
                <a:cs typeface="ae_AlMothnna" pitchFamily="34" charset="-78"/>
              </a:rPr>
              <a:t>مجموعة الاستقبال</a:t>
            </a:r>
            <a:r>
              <a:rPr lang="en-US" sz="2400" b="1" dirty="0" smtClean="0">
                <a:solidFill>
                  <a:srgbClr val="C00000"/>
                </a:solidFill>
                <a:latin typeface="ae_AlMothnna" pitchFamily="34" charset="-78"/>
                <a:cs typeface="ae_AlMothnna" pitchFamily="34" charset="-78"/>
              </a:rPr>
              <a:t> </a:t>
            </a:r>
            <a:endParaRPr lang="ar-SA" sz="2400" b="1" dirty="0" smtClean="0">
              <a:solidFill>
                <a:srgbClr val="C00000"/>
              </a:solidFill>
              <a:latin typeface="ae_AlMothnna" pitchFamily="34" charset="-78"/>
              <a:cs typeface="ae_AlMothnna" pitchFamily="34" charset="-78"/>
            </a:endParaRPr>
          </a:p>
          <a:p>
            <a:pPr>
              <a:lnSpc>
                <a:spcPct val="150000"/>
              </a:lnSpc>
              <a:buFontTx/>
              <a:buChar char="-"/>
            </a:pPr>
            <a:r>
              <a:rPr lang="ar-SA" sz="2400" b="1" dirty="0" smtClean="0">
                <a:latin typeface="Arial" pitchFamily="34" charset="0"/>
                <a:cs typeface="Arial" pitchFamily="34" charset="0"/>
              </a:rPr>
              <a:t>أن يتواجدون بمواقع أو نقاط التجمع لاستقبال الطلاب وتهدئتهم والتخفيف من حده</a:t>
            </a:r>
          </a:p>
          <a:p>
            <a:pPr>
              <a:lnSpc>
                <a:spcPct val="150000"/>
              </a:lnSpc>
            </a:pPr>
            <a:r>
              <a:rPr lang="ar-SA" sz="2400" b="1" dirty="0" smtClean="0">
                <a:latin typeface="Arial" pitchFamily="34" charset="0"/>
                <a:cs typeface="Arial" pitchFamily="34" charset="0"/>
              </a:rPr>
              <a:t> فزعهم ومهمتها</a:t>
            </a:r>
            <a:r>
              <a:rPr lang="en-US" sz="2400" b="1" dirty="0" smtClean="0">
                <a:latin typeface="Arial" pitchFamily="34" charset="0"/>
                <a:cs typeface="Arial" pitchFamily="34" charset="0"/>
              </a:rPr>
              <a:t> :</a:t>
            </a:r>
            <a:br>
              <a:rPr lang="en-US" sz="2400" b="1" dirty="0" smtClean="0">
                <a:latin typeface="Arial" pitchFamily="34" charset="0"/>
                <a:cs typeface="Arial" pitchFamily="34" charset="0"/>
              </a:rPr>
            </a:br>
            <a:r>
              <a:rPr lang="ar-SA" sz="2400" b="1" dirty="0" smtClean="0">
                <a:solidFill>
                  <a:srgbClr val="C00000"/>
                </a:solidFill>
                <a:latin typeface="Arial" pitchFamily="34" charset="0"/>
                <a:cs typeface="Arial" pitchFamily="34" charset="0"/>
              </a:rPr>
              <a:t>1-</a:t>
            </a:r>
            <a:r>
              <a:rPr lang="en-US" sz="2400" b="1" dirty="0" smtClean="0">
                <a:latin typeface="Arial" pitchFamily="34" charset="0"/>
                <a:cs typeface="Arial" pitchFamily="34" charset="0"/>
              </a:rPr>
              <a:t> </a:t>
            </a:r>
            <a:r>
              <a:rPr lang="ar-SA" sz="2400" b="1" dirty="0" smtClean="0">
                <a:latin typeface="Arial" pitchFamily="34" charset="0"/>
                <a:cs typeface="Arial" pitchFamily="34" charset="0"/>
              </a:rPr>
              <a:t>استقبال الطلاب في الأماكن الآمنة البعيدة عن موقع الخطر</a:t>
            </a:r>
            <a:r>
              <a:rPr lang="en-US" sz="2400" b="1" dirty="0" smtClean="0">
                <a:latin typeface="Arial" pitchFamily="34" charset="0"/>
                <a:cs typeface="Arial" pitchFamily="34" charset="0"/>
              </a:rPr>
              <a:t> .</a:t>
            </a:r>
            <a:br>
              <a:rPr lang="en-US" sz="2400" b="1" dirty="0" smtClean="0">
                <a:latin typeface="Arial" pitchFamily="34" charset="0"/>
                <a:cs typeface="Arial" pitchFamily="34" charset="0"/>
              </a:rPr>
            </a:br>
            <a:r>
              <a:rPr lang="ar-SA" sz="2400" b="1" dirty="0" smtClean="0">
                <a:solidFill>
                  <a:srgbClr val="C00000"/>
                </a:solidFill>
                <a:latin typeface="Arial" pitchFamily="34" charset="0"/>
                <a:cs typeface="Arial" pitchFamily="34" charset="0"/>
              </a:rPr>
              <a:t>2-</a:t>
            </a:r>
            <a:r>
              <a:rPr lang="en-US" sz="2400" b="1" dirty="0" smtClean="0">
                <a:latin typeface="Arial" pitchFamily="34" charset="0"/>
                <a:cs typeface="Arial" pitchFamily="34" charset="0"/>
              </a:rPr>
              <a:t> </a:t>
            </a:r>
            <a:r>
              <a:rPr lang="ar-SA" sz="2400" b="1" dirty="0" smtClean="0">
                <a:latin typeface="Arial" pitchFamily="34" charset="0"/>
                <a:cs typeface="Arial" pitchFamily="34" charset="0"/>
              </a:rPr>
              <a:t>تهدئتهم وتخفيف حدة الخطر</a:t>
            </a:r>
            <a:r>
              <a:rPr lang="en-US" sz="2400" b="1" dirty="0" smtClean="0">
                <a:latin typeface="Arial" pitchFamily="34" charset="0"/>
                <a:cs typeface="Arial" pitchFamily="34" charset="0"/>
              </a:rPr>
              <a:t> .</a:t>
            </a:r>
            <a:br>
              <a:rPr lang="en-US" sz="2400" b="1" dirty="0" smtClean="0">
                <a:latin typeface="Arial" pitchFamily="34" charset="0"/>
                <a:cs typeface="Arial" pitchFamily="34" charset="0"/>
              </a:rPr>
            </a:br>
            <a:r>
              <a:rPr lang="ar-SA" sz="2400" b="1" dirty="0" smtClean="0">
                <a:solidFill>
                  <a:srgbClr val="C00000"/>
                </a:solidFill>
                <a:latin typeface="Arial" pitchFamily="34" charset="0"/>
                <a:cs typeface="Arial" pitchFamily="34" charset="0"/>
              </a:rPr>
              <a:t>3- </a:t>
            </a:r>
            <a:r>
              <a:rPr lang="ar-SA" sz="2400" b="1" dirty="0" smtClean="0">
                <a:latin typeface="Arial" pitchFamily="34" charset="0"/>
                <a:cs typeface="Arial" pitchFamily="34" charset="0"/>
              </a:rPr>
              <a:t>حصر الطلاب ومعرفة المتخلف منهم في المبنى0 </a:t>
            </a:r>
            <a:endParaRPr lang="ar-SA" sz="2400" dirty="0">
              <a:latin typeface="Arial" pitchFamily="34" charset="0"/>
              <a:cs typeface="Arial" pitchFamily="34" charset="0"/>
            </a:endParaRPr>
          </a:p>
        </p:txBody>
      </p:sp>
      <p:pic>
        <p:nvPicPr>
          <p:cNvPr id="4" name="Picture 2" descr="http://www.kentfire.crislis.co.uk/images/newfire2.gif"/>
          <p:cNvPicPr>
            <a:picLocks noChangeAspect="1" noChangeArrowheads="1" noCrop="1"/>
          </p:cNvPicPr>
          <p:nvPr/>
        </p:nvPicPr>
        <p:blipFill>
          <a:blip r:embed="rId2">
            <a:clrChange>
              <a:clrFrom>
                <a:srgbClr val="000000"/>
              </a:clrFrom>
              <a:clrTo>
                <a:srgbClr val="000000">
                  <a:alpha val="0"/>
                </a:srgbClr>
              </a:clrTo>
            </a:clrChange>
          </a:blip>
          <a:srcRect/>
          <a:stretch>
            <a:fillRect/>
          </a:stretch>
        </p:blipFill>
        <p:spPr bwMode="auto">
          <a:xfrm>
            <a:off x="-1643106" y="2714620"/>
            <a:ext cx="5572164" cy="4931363"/>
          </a:xfrm>
          <a:prstGeom prst="rect">
            <a:avLst/>
          </a:prstGeom>
          <a:noFill/>
        </p:spPr>
      </p:pic>
      <p:sp>
        <p:nvSpPr>
          <p:cNvPr id="5" name="عنصر نائب للتاريخ 4"/>
          <p:cNvSpPr>
            <a:spLocks noGrp="1"/>
          </p:cNvSpPr>
          <p:nvPr>
            <p:ph type="dt" sz="half" idx="10"/>
          </p:nvPr>
        </p:nvSpPr>
        <p:spPr/>
        <p:txBody>
          <a:bodyPr/>
          <a:lstStyle/>
          <a:p>
            <a:fld id="{5028EF94-49B1-494F-8BF6-E39F20B7EFD6}" type="datetime2">
              <a:rPr lang="ar-SA" smtClean="0"/>
              <a:t>الثلاثاء، 11/محرم/1433</a:t>
            </a:fld>
            <a:endParaRPr lang="ar-SA"/>
          </a:p>
        </p:txBody>
      </p:sp>
    </p:spTree>
  </p:cSld>
  <p:clrMapOvr>
    <a:masterClrMapping/>
  </p:clrMapOvr>
  <p:transition spd="slow" advClick="0" advTm="30000">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مستطيل 2"/>
          <p:cNvSpPr/>
          <p:nvPr/>
        </p:nvSpPr>
        <p:spPr>
          <a:xfrm>
            <a:off x="0" y="0"/>
            <a:ext cx="9144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a:p>
        </p:txBody>
      </p:sp>
      <p:pic>
        <p:nvPicPr>
          <p:cNvPr id="5122" name="Picture 2" descr="http://4.bp.blogspot.com/_jFTH8NSOPHs/TQ-3EKtVXtI/AAAAAAAAADU/tlAzp9LjX5A/s1600/%25D8%25B7%25D9%2581%25D8%25A7%25D9%258A%25D8%25A9+%25D8%25A7%25D9%2584%25D8%25AD%25D8%25B1%25D9%258A%25D9%25822.jpg"/>
          <p:cNvPicPr>
            <a:picLocks noChangeAspect="1" noChangeArrowheads="1"/>
          </p:cNvPicPr>
          <p:nvPr/>
        </p:nvPicPr>
        <p:blipFill>
          <a:blip r:embed="rId2"/>
          <a:srcRect b="7291"/>
          <a:stretch>
            <a:fillRect/>
          </a:stretch>
        </p:blipFill>
        <p:spPr bwMode="auto">
          <a:xfrm>
            <a:off x="0" y="0"/>
            <a:ext cx="9144000" cy="6858000"/>
          </a:xfrm>
          <a:prstGeom prst="rect">
            <a:avLst/>
          </a:prstGeom>
          <a:noFill/>
        </p:spPr>
      </p:pic>
      <p:sp>
        <p:nvSpPr>
          <p:cNvPr id="4" name="عنصر نائب للتاريخ 3"/>
          <p:cNvSpPr>
            <a:spLocks noGrp="1"/>
          </p:cNvSpPr>
          <p:nvPr>
            <p:ph type="dt" sz="half" idx="10"/>
          </p:nvPr>
        </p:nvSpPr>
        <p:spPr/>
        <p:txBody>
          <a:bodyPr/>
          <a:lstStyle/>
          <a:p>
            <a:fld id="{AE6C433F-CDF2-447C-B292-2B8BEBBFF102}" type="datetime2">
              <a:rPr lang="ar-SA" smtClean="0"/>
              <a:t>الثلاثاء، 11/محرم/1433</a:t>
            </a:fld>
            <a:endParaRPr lang="ar-SA"/>
          </a:p>
        </p:txBody>
      </p:sp>
    </p:spTree>
  </p:cSld>
  <p:clrMapOvr>
    <a:masterClrMapping/>
  </p:clrMapOvr>
  <p:transition spd="slow" advClick="0" advTm="30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0" presetClass="entr" presetSubtype="0" fill="hold" nodeType="afterEffect">
                                  <p:stCondLst>
                                    <p:cond delay="0"/>
                                  </p:stCondLst>
                                  <p:childTnLst>
                                    <p:set>
                                      <p:cBhvr>
                                        <p:cTn id="6" dur="1" fill="hold">
                                          <p:stCondLst>
                                            <p:cond delay="0"/>
                                          </p:stCondLst>
                                        </p:cTn>
                                        <p:tgtEl>
                                          <p:spTgt spid="5122"/>
                                        </p:tgtEl>
                                        <p:attrNameLst>
                                          <p:attrName>style.visibility</p:attrName>
                                        </p:attrNameLst>
                                      </p:cBhvr>
                                      <p:to>
                                        <p:strVal val="visible"/>
                                      </p:to>
                                    </p:set>
                                    <p:animEffect transition="in" filter="fade">
                                      <p:cBhvr>
                                        <p:cTn id="7" dur="2400" decel="100000"/>
                                        <p:tgtEl>
                                          <p:spTgt spid="5122"/>
                                        </p:tgtEl>
                                      </p:cBhvr>
                                    </p:animEffect>
                                    <p:anim calcmode="lin" valueType="num">
                                      <p:cBhvr>
                                        <p:cTn id="8" dur="2400" decel="100000" fill="hold"/>
                                        <p:tgtEl>
                                          <p:spTgt spid="5122"/>
                                        </p:tgtEl>
                                        <p:attrNameLst>
                                          <p:attrName>style.rotation</p:attrName>
                                        </p:attrNameLst>
                                      </p:cBhvr>
                                      <p:tavLst>
                                        <p:tav tm="0">
                                          <p:val>
                                            <p:fltVal val="-90"/>
                                          </p:val>
                                        </p:tav>
                                        <p:tav tm="100000">
                                          <p:val>
                                            <p:fltVal val="0"/>
                                          </p:val>
                                        </p:tav>
                                      </p:tavLst>
                                    </p:anim>
                                    <p:anim calcmode="lin" valueType="num">
                                      <p:cBhvr>
                                        <p:cTn id="9" dur="2400" decel="100000" fill="hold"/>
                                        <p:tgtEl>
                                          <p:spTgt spid="5122"/>
                                        </p:tgtEl>
                                        <p:attrNameLst>
                                          <p:attrName>ppt_x</p:attrName>
                                        </p:attrNameLst>
                                      </p:cBhvr>
                                      <p:tavLst>
                                        <p:tav tm="0">
                                          <p:val>
                                            <p:strVal val="#ppt_x+0.4"/>
                                          </p:val>
                                        </p:tav>
                                        <p:tav tm="100000">
                                          <p:val>
                                            <p:strVal val="#ppt_x-0.05"/>
                                          </p:val>
                                        </p:tav>
                                      </p:tavLst>
                                    </p:anim>
                                    <p:anim calcmode="lin" valueType="num">
                                      <p:cBhvr>
                                        <p:cTn id="10" dur="2400" decel="100000" fill="hold"/>
                                        <p:tgtEl>
                                          <p:spTgt spid="5122"/>
                                        </p:tgtEl>
                                        <p:attrNameLst>
                                          <p:attrName>ppt_y</p:attrName>
                                        </p:attrNameLst>
                                      </p:cBhvr>
                                      <p:tavLst>
                                        <p:tav tm="0">
                                          <p:val>
                                            <p:strVal val="#ppt_y-0.4"/>
                                          </p:val>
                                        </p:tav>
                                        <p:tav tm="100000">
                                          <p:val>
                                            <p:strVal val="#ppt_y+0.1"/>
                                          </p:val>
                                        </p:tav>
                                      </p:tavLst>
                                    </p:anim>
                                    <p:anim calcmode="lin" valueType="num">
                                      <p:cBhvr>
                                        <p:cTn id="11" dur="600" accel="100000" fill="hold">
                                          <p:stCondLst>
                                            <p:cond delay="2400"/>
                                          </p:stCondLst>
                                        </p:cTn>
                                        <p:tgtEl>
                                          <p:spTgt spid="5122"/>
                                        </p:tgtEl>
                                        <p:attrNameLst>
                                          <p:attrName>ppt_x</p:attrName>
                                        </p:attrNameLst>
                                      </p:cBhvr>
                                      <p:tavLst>
                                        <p:tav tm="0">
                                          <p:val>
                                            <p:strVal val="#ppt_x-0.05"/>
                                          </p:val>
                                        </p:tav>
                                        <p:tav tm="100000">
                                          <p:val>
                                            <p:strVal val="#ppt_x"/>
                                          </p:val>
                                        </p:tav>
                                      </p:tavLst>
                                    </p:anim>
                                    <p:anim calcmode="lin" valueType="num">
                                      <p:cBhvr>
                                        <p:cTn id="12" dur="600" accel="100000" fill="hold">
                                          <p:stCondLst>
                                            <p:cond delay="2400"/>
                                          </p:stCondLst>
                                        </p:cTn>
                                        <p:tgtEl>
                                          <p:spTgt spid="5122"/>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818" name="Picture 2" descr="http://forum.moe.gov.om/%7Emoeoman/vb/attachment.php?attachmentid=7013&amp;stc=1&amp;d=1266086924"/>
          <p:cNvPicPr>
            <a:picLocks noChangeAspect="1" noChangeArrowheads="1"/>
          </p:cNvPicPr>
          <p:nvPr/>
        </p:nvPicPr>
        <p:blipFill>
          <a:blip r:embed="rId2"/>
          <a:srcRect r="7871" b="7056"/>
          <a:stretch>
            <a:fillRect/>
          </a:stretch>
        </p:blipFill>
        <p:spPr bwMode="auto">
          <a:xfrm>
            <a:off x="0" y="-1"/>
            <a:ext cx="9144000" cy="6500835"/>
          </a:xfrm>
          <a:prstGeom prst="rect">
            <a:avLst/>
          </a:prstGeom>
          <a:noFill/>
        </p:spPr>
      </p:pic>
      <p:sp>
        <p:nvSpPr>
          <p:cNvPr id="3" name="مربع نص 2"/>
          <p:cNvSpPr txBox="1"/>
          <p:nvPr/>
        </p:nvSpPr>
        <p:spPr>
          <a:xfrm>
            <a:off x="0" y="6000768"/>
            <a:ext cx="1785918" cy="523220"/>
          </a:xfrm>
          <a:prstGeom prst="rect">
            <a:avLst/>
          </a:prstGeom>
          <a:noFill/>
        </p:spPr>
        <p:txBody>
          <a:bodyPr wrap="square" rtlCol="1">
            <a:spAutoFit/>
          </a:bodyPr>
          <a:lstStyle/>
          <a:p>
            <a:r>
              <a:rPr lang="ar-SA" sz="2800" b="1" dirty="0" smtClean="0"/>
              <a:t>تسرب الغاز </a:t>
            </a:r>
            <a:endParaRPr lang="ar-SA" b="1" dirty="0"/>
          </a:p>
        </p:txBody>
      </p:sp>
      <p:sp>
        <p:nvSpPr>
          <p:cNvPr id="4" name="عنصر نائب للتاريخ 3"/>
          <p:cNvSpPr>
            <a:spLocks noGrp="1"/>
          </p:cNvSpPr>
          <p:nvPr>
            <p:ph type="dt" sz="half" idx="10"/>
          </p:nvPr>
        </p:nvSpPr>
        <p:spPr/>
        <p:txBody>
          <a:bodyPr/>
          <a:lstStyle/>
          <a:p>
            <a:fld id="{F39F5858-9D6B-4D1B-A0EB-E19F94513AD3}" type="datetime2">
              <a:rPr lang="ar-SA" smtClean="0"/>
              <a:t>الثلاثاء، 11/محرم/1433</a:t>
            </a:fld>
            <a:endParaRPr lang="ar-SA"/>
          </a:p>
        </p:txBody>
      </p:sp>
    </p:spTree>
  </p:cSld>
  <p:clrMapOvr>
    <a:masterClrMapping/>
  </p:clrMapOvr>
  <p:transition spd="slow" advClick="0" advTm="30000">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مربع نص 3"/>
          <p:cNvSpPr txBox="1"/>
          <p:nvPr/>
        </p:nvSpPr>
        <p:spPr>
          <a:xfrm>
            <a:off x="285720" y="1428736"/>
            <a:ext cx="8001056" cy="1361911"/>
          </a:xfrm>
          <a:prstGeom prst="rect">
            <a:avLst/>
          </a:prstGeom>
          <a:noFill/>
          <a:scene3d>
            <a:camera prst="perspectiveContrastingRightFacing"/>
            <a:lightRig rig="threePt" dir="t"/>
          </a:scene3d>
        </p:spPr>
        <p:txBody>
          <a:bodyPr wrap="square" rtlCol="1">
            <a:spAutoFit/>
            <a:scene3d>
              <a:camera prst="orthographicFront"/>
              <a:lightRig rig="soft" dir="tl">
                <a:rot lat="0" lon="0" rev="0"/>
              </a:lightRig>
            </a:scene3d>
            <a:sp3d extrusionH="57150" contourW="25400" prstMaterial="matte">
              <a:bevelT w="25400" h="55880" prst="angle"/>
              <a:contourClr>
                <a:schemeClr val="accent2">
                  <a:tint val="20000"/>
                </a:schemeClr>
              </a:contourClr>
            </a:sp3d>
          </a:bodyPr>
          <a:lstStyle/>
          <a:p>
            <a:pPr algn="ctr">
              <a:lnSpc>
                <a:spcPct val="150000"/>
              </a:lnSpc>
            </a:pPr>
            <a:r>
              <a:rPr lang="ar-SA" sz="6000" b="1" spc="50" dirty="0" smtClean="0">
                <a:ln w="11430"/>
                <a:solidFill>
                  <a:srgbClr val="C00000"/>
                </a:solidFill>
                <a:effectLst>
                  <a:outerShdw blurRad="76200" dist="50800" dir="5400000" algn="tl" rotWithShape="0">
                    <a:srgbClr val="000000">
                      <a:alpha val="65000"/>
                    </a:srgbClr>
                  </a:outerShdw>
                  <a:reflection blurRad="6350" stA="55000" endA="300" endPos="45500" dir="5400000" sy="-100000" algn="bl" rotWithShape="0"/>
                </a:effectLst>
                <a:cs typeface="AdvertisingExtraBold" pitchFamily="2" charset="-78"/>
              </a:rPr>
              <a:t>إعداد </a:t>
            </a:r>
            <a:r>
              <a:rPr lang="ar-SA" sz="6000" b="1" spc="50" dirty="0" smtClean="0">
                <a:ln w="11430"/>
                <a:solidFill>
                  <a:srgbClr val="C00000"/>
                </a:solidFill>
                <a:effectLst>
                  <a:outerShdw blurRad="76200" dist="50800" dir="5400000" algn="tl" rotWithShape="0">
                    <a:srgbClr val="000000">
                      <a:alpha val="65000"/>
                    </a:srgbClr>
                  </a:outerShdw>
                  <a:reflection blurRad="6350" stA="55000" endA="300" endPos="45500" dir="5400000" sy="-100000" algn="bl" rotWithShape="0"/>
                </a:effectLst>
                <a:cs typeface="AdvertisingExtraBold" pitchFamily="2" charset="-78"/>
              </a:rPr>
              <a:t>وتنفيذ</a:t>
            </a:r>
          </a:p>
        </p:txBody>
      </p:sp>
      <p:pic>
        <p:nvPicPr>
          <p:cNvPr id="5" name="صورة 4" descr="2v9rxwx.gif"/>
          <p:cNvPicPr>
            <a:picLocks noChangeAspect="1"/>
          </p:cNvPicPr>
          <p:nvPr/>
        </p:nvPicPr>
        <p:blipFill>
          <a:blip r:embed="rId2"/>
          <a:stretch>
            <a:fillRect/>
          </a:stretch>
        </p:blipFill>
        <p:spPr>
          <a:xfrm>
            <a:off x="6715140" y="1357298"/>
            <a:ext cx="2428860" cy="5500702"/>
          </a:xfrm>
          <a:prstGeom prst="rect">
            <a:avLst/>
          </a:prstGeom>
        </p:spPr>
      </p:pic>
      <p:sp>
        <p:nvSpPr>
          <p:cNvPr id="6" name="عنصر نائب للتاريخ 5"/>
          <p:cNvSpPr>
            <a:spLocks noGrp="1"/>
          </p:cNvSpPr>
          <p:nvPr>
            <p:ph type="dt" sz="half" idx="10"/>
          </p:nvPr>
        </p:nvSpPr>
        <p:spPr/>
        <p:txBody>
          <a:bodyPr/>
          <a:lstStyle/>
          <a:p>
            <a:fld id="{BF141119-264D-444D-9AFC-921C44238074}" type="datetime2">
              <a:rPr lang="ar-SA" smtClean="0"/>
              <a:t>الثلاثاء، 11/محرم/1433</a:t>
            </a:fld>
            <a:endParaRPr lang="ar-SA"/>
          </a:p>
        </p:txBody>
      </p:sp>
    </p:spTree>
  </p:cSld>
  <p:clrMapOvr>
    <a:masterClrMapping/>
  </p:clrMapOvr>
  <p:transition spd="slow" advClick="0" advTm="30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3" presetClass="entr" presetSubtype="32" fill="hold" grpId="0" nodeType="afterEffect">
                                  <p:stCondLst>
                                    <p:cond delay="0"/>
                                  </p:stCondLst>
                                  <p:iterate type="lt">
                                    <p:tmPct val="0"/>
                                  </p:iterate>
                                  <p:childTnLst>
                                    <p:set>
                                      <p:cBhvr>
                                        <p:cTn id="6" dur="1" fill="hold">
                                          <p:stCondLst>
                                            <p:cond delay="0"/>
                                          </p:stCondLst>
                                        </p:cTn>
                                        <p:tgtEl>
                                          <p:spTgt spid="4"/>
                                        </p:tgtEl>
                                        <p:attrNameLst>
                                          <p:attrName>style.visibility</p:attrName>
                                        </p:attrNameLst>
                                      </p:cBhvr>
                                      <p:to>
                                        <p:strVal val="visible"/>
                                      </p:to>
                                    </p:set>
                                    <p:animEffect transition="in" filter="plus(out)">
                                      <p:cBhvr>
                                        <p:cTn id="7" dur="1300"/>
                                        <p:tgtEl>
                                          <p:spTgt spid="4"/>
                                        </p:tgtEl>
                                      </p:cBhvr>
                                    </p:animEffect>
                                  </p:childTnLst>
                                </p:cTn>
                              </p:par>
                            </p:childTnLst>
                          </p:cTn>
                        </p:par>
                        <p:par>
                          <p:cTn id="8" fill="hold">
                            <p:stCondLst>
                              <p:cond delay="1300"/>
                            </p:stCondLst>
                            <p:childTnLst>
                              <p:par>
                                <p:cTn id="9" presetID="30" presetClass="entr" presetSubtype="0" fill="hold" grpId="1" nodeType="afterEffect">
                                  <p:stCondLst>
                                    <p:cond delay="80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800" decel="100000"/>
                                        <p:tgtEl>
                                          <p:spTgt spid="4"/>
                                        </p:tgtEl>
                                      </p:cBhvr>
                                    </p:animEffect>
                                    <p:anim calcmode="lin" valueType="num">
                                      <p:cBhvr>
                                        <p:cTn id="12" dur="800" decel="100000" fill="hold"/>
                                        <p:tgtEl>
                                          <p:spTgt spid="4"/>
                                        </p:tgtEl>
                                        <p:attrNameLst>
                                          <p:attrName>style.rotation</p:attrName>
                                        </p:attrNameLst>
                                      </p:cBhvr>
                                      <p:tavLst>
                                        <p:tav tm="0">
                                          <p:val>
                                            <p:fltVal val="-90"/>
                                          </p:val>
                                        </p:tav>
                                        <p:tav tm="100000">
                                          <p:val>
                                            <p:fltVal val="0"/>
                                          </p:val>
                                        </p:tav>
                                      </p:tavLst>
                                    </p:anim>
                                    <p:anim calcmode="lin" valueType="num">
                                      <p:cBhvr>
                                        <p:cTn id="13" dur="800" decel="100000" fill="hold"/>
                                        <p:tgtEl>
                                          <p:spTgt spid="4"/>
                                        </p:tgtEl>
                                        <p:attrNameLst>
                                          <p:attrName>ppt_x</p:attrName>
                                        </p:attrNameLst>
                                      </p:cBhvr>
                                      <p:tavLst>
                                        <p:tav tm="0">
                                          <p:val>
                                            <p:strVal val="#ppt_x+0.4"/>
                                          </p:val>
                                        </p:tav>
                                        <p:tav tm="100000">
                                          <p:val>
                                            <p:strVal val="#ppt_x-0.05"/>
                                          </p:val>
                                        </p:tav>
                                      </p:tavLst>
                                    </p:anim>
                                    <p:anim calcmode="lin" valueType="num">
                                      <p:cBhvr>
                                        <p:cTn id="14" dur="800" decel="100000" fill="hold"/>
                                        <p:tgtEl>
                                          <p:spTgt spid="4"/>
                                        </p:tgtEl>
                                        <p:attrNameLst>
                                          <p:attrName>ppt_y</p:attrName>
                                        </p:attrNameLst>
                                      </p:cBhvr>
                                      <p:tavLst>
                                        <p:tav tm="0">
                                          <p:val>
                                            <p:strVal val="#ppt_y-0.4"/>
                                          </p:val>
                                        </p:tav>
                                        <p:tav tm="100000">
                                          <p:val>
                                            <p:strVal val="#ppt_y+0.1"/>
                                          </p:val>
                                        </p:tav>
                                      </p:tavLst>
                                    </p:anim>
                                    <p:anim calcmode="lin" valueType="num">
                                      <p:cBhvr>
                                        <p:cTn id="15" dur="200" accel="100000" fill="hold">
                                          <p:stCondLst>
                                            <p:cond delay="800"/>
                                          </p:stCondLst>
                                        </p:cTn>
                                        <p:tgtEl>
                                          <p:spTgt spid="4"/>
                                        </p:tgtEl>
                                        <p:attrNameLst>
                                          <p:attrName>ppt_x</p:attrName>
                                        </p:attrNameLst>
                                      </p:cBhvr>
                                      <p:tavLst>
                                        <p:tav tm="0">
                                          <p:val>
                                            <p:strVal val="#ppt_x-0.05"/>
                                          </p:val>
                                        </p:tav>
                                        <p:tav tm="100000">
                                          <p:val>
                                            <p:strVal val="#ppt_x"/>
                                          </p:val>
                                        </p:tav>
                                      </p:tavLst>
                                    </p:anim>
                                    <p:anim calcmode="lin" valueType="num">
                                      <p:cBhvr>
                                        <p:cTn id="16" dur="200" accel="100000" fill="hold">
                                          <p:stCondLst>
                                            <p:cond delay="800"/>
                                          </p:stCondLst>
                                        </p:cTn>
                                        <p:tgtEl>
                                          <p:spTgt spid="4"/>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صورة 2" descr="stop-trackback.png"/>
          <p:cNvPicPr>
            <a:picLocks noChangeAspect="1"/>
          </p:cNvPicPr>
          <p:nvPr/>
        </p:nvPicPr>
        <p:blipFill>
          <a:blip r:embed="rId2"/>
          <a:stretch>
            <a:fillRect/>
          </a:stretch>
        </p:blipFill>
        <p:spPr>
          <a:xfrm>
            <a:off x="6143636" y="1142984"/>
            <a:ext cx="2714644" cy="4114829"/>
          </a:xfrm>
          <a:prstGeom prst="rect">
            <a:avLst/>
          </a:prstGeom>
        </p:spPr>
      </p:pic>
      <p:grpSp>
        <p:nvGrpSpPr>
          <p:cNvPr id="8" name="مجموعة 7"/>
          <p:cNvGrpSpPr/>
          <p:nvPr/>
        </p:nvGrpSpPr>
        <p:grpSpPr>
          <a:xfrm>
            <a:off x="0" y="785794"/>
            <a:ext cx="5572132" cy="5426094"/>
            <a:chOff x="0" y="785794"/>
            <a:chExt cx="5572132" cy="5426094"/>
          </a:xfrm>
        </p:grpSpPr>
        <p:pic>
          <p:nvPicPr>
            <p:cNvPr id="4" name="صورة 3" descr="Ebg75245.jpg"/>
            <p:cNvPicPr>
              <a:picLocks noChangeAspect="1"/>
            </p:cNvPicPr>
            <p:nvPr/>
          </p:nvPicPr>
          <p:blipFill>
            <a:blip r:embed="rId3">
              <a:clrChange>
                <a:clrFrom>
                  <a:srgbClr val="FCFEFB"/>
                </a:clrFrom>
                <a:clrTo>
                  <a:srgbClr val="FCFEFB">
                    <a:alpha val="0"/>
                  </a:srgbClr>
                </a:clrTo>
              </a:clrChange>
            </a:blip>
            <a:stretch>
              <a:fillRect/>
            </a:stretch>
          </p:blipFill>
          <p:spPr>
            <a:xfrm>
              <a:off x="0" y="785794"/>
              <a:ext cx="5572132" cy="5426094"/>
            </a:xfrm>
            <a:prstGeom prst="rect">
              <a:avLst/>
            </a:prstGeom>
          </p:spPr>
        </p:pic>
        <p:pic>
          <p:nvPicPr>
            <p:cNvPr id="5" name="صورة 4" descr="2554.jpg"/>
            <p:cNvPicPr>
              <a:picLocks noChangeAspect="1"/>
            </p:cNvPicPr>
            <p:nvPr/>
          </p:nvPicPr>
          <p:blipFill>
            <a:blip r:embed="rId4"/>
            <a:stretch>
              <a:fillRect/>
            </a:stretch>
          </p:blipFill>
          <p:spPr>
            <a:xfrm>
              <a:off x="2357422" y="2643182"/>
              <a:ext cx="1357312" cy="2071702"/>
            </a:xfrm>
            <a:prstGeom prst="roundRect">
              <a:avLst>
                <a:gd name="adj" fmla="val 4167"/>
              </a:avLst>
            </a:prstGeom>
            <a:solidFill>
              <a:srgbClr val="FFFFFF"/>
            </a:solidFill>
            <a:ln w="76200" cap="sq">
              <a:solidFill>
                <a:srgbClr val="292929"/>
              </a:solidFill>
              <a:miter lim="800000"/>
            </a:ln>
            <a:effectLst>
              <a:reflection blurRad="12700" stA="28000" endPos="28000" dist="5000" dir="5400000" sy="-100000" algn="bl" rotWithShape="0"/>
            </a:effectLst>
            <a:scene3d>
              <a:camera prst="orthographicFront"/>
              <a:lightRig rig="threePt" dir="t">
                <a:rot lat="0" lon="0" rev="2700000"/>
              </a:lightRig>
            </a:scene3d>
            <a:sp3d>
              <a:bevelT h="38100"/>
              <a:contourClr>
                <a:srgbClr val="C0C0C0"/>
              </a:contourClr>
            </a:sp3d>
          </p:spPr>
        </p:pic>
      </p:grpSp>
      <p:sp>
        <p:nvSpPr>
          <p:cNvPr id="6" name="عنصر نائب للتاريخ 5"/>
          <p:cNvSpPr>
            <a:spLocks noGrp="1"/>
          </p:cNvSpPr>
          <p:nvPr>
            <p:ph type="dt" sz="half" idx="10"/>
          </p:nvPr>
        </p:nvSpPr>
        <p:spPr/>
        <p:txBody>
          <a:bodyPr/>
          <a:lstStyle/>
          <a:p>
            <a:fld id="{580DC150-7533-41F9-A371-EED67B125351}" type="datetime2">
              <a:rPr lang="ar-SA" smtClean="0"/>
              <a:t>الثلاثاء، 11/محرم/1433</a:t>
            </a:fld>
            <a:endParaRPr lang="ar-SA"/>
          </a:p>
        </p:txBody>
      </p:sp>
    </p:spTree>
  </p:cSld>
  <p:clrMapOvr>
    <a:masterClrMapping/>
  </p:clrMapOvr>
  <p:transition spd="slow" advClick="0" advTm="30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mph" presetSubtype="0" fill="hold" nodeType="afterEffect">
                                  <p:stCondLst>
                                    <p:cond delay="0"/>
                                  </p:stCondLst>
                                  <p:childTnLst>
                                    <p:anim calcmode="discrete" valueType="str">
                                      <p:cBhvr>
                                        <p:cTn id="6" dur="1000" fill="hold"/>
                                        <p:tgtEl>
                                          <p:spTgt spid="3"/>
                                        </p:tgtEl>
                                        <p:attrNameLst>
                                          <p:attrName>style.visibility</p:attrName>
                                        </p:attrNameLst>
                                      </p:cBhvr>
                                      <p:tavLst>
                                        <p:tav tm="0">
                                          <p:val>
                                            <p:strVal val="hidden"/>
                                          </p:val>
                                        </p:tav>
                                        <p:tav tm="50000">
                                          <p:val>
                                            <p:strVal val="visible"/>
                                          </p:val>
                                        </p:tav>
                                      </p:tavLst>
                                    </p:anim>
                                  </p:childTnLst>
                                </p:cTn>
                              </p:par>
                            </p:childTnLst>
                          </p:cTn>
                        </p:par>
                        <p:par>
                          <p:cTn id="7" fill="hold">
                            <p:stCondLst>
                              <p:cond delay="1000"/>
                            </p:stCondLst>
                            <p:childTnLst>
                              <p:par>
                                <p:cTn id="8" presetID="35" presetClass="emph" presetSubtype="0" fill="hold" nodeType="afterEffect">
                                  <p:stCondLst>
                                    <p:cond delay="0"/>
                                  </p:stCondLst>
                                  <p:childTnLst>
                                    <p:anim calcmode="discrete" valueType="str">
                                      <p:cBhvr>
                                        <p:cTn id="9" dur="1000" fill="hold"/>
                                        <p:tgtEl>
                                          <p:spTgt spid="3"/>
                                        </p:tgtEl>
                                        <p:attrNameLst>
                                          <p:attrName>style.visibility</p:attrName>
                                        </p:attrNameLst>
                                      </p:cBhvr>
                                      <p:tavLst>
                                        <p:tav tm="0">
                                          <p:val>
                                            <p:strVal val="hidden"/>
                                          </p:val>
                                        </p:tav>
                                        <p:tav tm="50000">
                                          <p:val>
                                            <p:strVal val="visible"/>
                                          </p:val>
                                        </p:tav>
                                      </p:tavLst>
                                    </p:anim>
                                  </p:childTnLst>
                                </p:cTn>
                              </p:par>
                            </p:childTnLst>
                          </p:cTn>
                        </p:par>
                        <p:par>
                          <p:cTn id="10" fill="hold">
                            <p:stCondLst>
                              <p:cond delay="2000"/>
                            </p:stCondLst>
                            <p:childTnLst>
                              <p:par>
                                <p:cTn id="11" presetID="35" presetClass="emph" presetSubtype="0" fill="hold" nodeType="afterEffect">
                                  <p:stCondLst>
                                    <p:cond delay="0"/>
                                  </p:stCondLst>
                                  <p:childTnLst>
                                    <p:anim calcmode="discrete" valueType="str">
                                      <p:cBhvr>
                                        <p:cTn id="12" dur="1000" fill="hold"/>
                                        <p:tgtEl>
                                          <p:spTgt spid="3"/>
                                        </p:tgtEl>
                                        <p:attrNameLst>
                                          <p:attrName>style.visibility</p:attrName>
                                        </p:attrNameLst>
                                      </p:cBhvr>
                                      <p:tavLst>
                                        <p:tav tm="0">
                                          <p:val>
                                            <p:strVal val="hidden"/>
                                          </p:val>
                                        </p:tav>
                                        <p:tav tm="50000">
                                          <p:val>
                                            <p:strVal val="visible"/>
                                          </p:val>
                                        </p:tav>
                                      </p:tavLst>
                                    </p:anim>
                                  </p:childTnLst>
                                </p:cTn>
                              </p:par>
                            </p:childTnLst>
                          </p:cTn>
                        </p:par>
                        <p:par>
                          <p:cTn id="13" fill="hold">
                            <p:stCondLst>
                              <p:cond delay="3000"/>
                            </p:stCondLst>
                            <p:childTnLst>
                              <p:par>
                                <p:cTn id="14" presetID="35" presetClass="emph" presetSubtype="0" fill="hold" nodeType="afterEffect">
                                  <p:stCondLst>
                                    <p:cond delay="0"/>
                                  </p:stCondLst>
                                  <p:childTnLst>
                                    <p:anim calcmode="discrete" valueType="str">
                                      <p:cBhvr>
                                        <p:cTn id="15" dur="1000" fill="hold"/>
                                        <p:tgtEl>
                                          <p:spTgt spid="3"/>
                                        </p:tgtEl>
                                        <p:attrNameLst>
                                          <p:attrName>style.visibility</p:attrName>
                                        </p:attrNameLst>
                                      </p:cBhvr>
                                      <p:tavLst>
                                        <p:tav tm="0">
                                          <p:val>
                                            <p:strVal val="hidden"/>
                                          </p:val>
                                        </p:tav>
                                        <p:tav tm="50000">
                                          <p:val>
                                            <p:strVal val="visible"/>
                                          </p:val>
                                        </p:tav>
                                      </p:tavLst>
                                    </p:anim>
                                  </p:childTnLst>
                                </p:cTn>
                              </p:par>
                            </p:childTnLst>
                          </p:cTn>
                        </p:par>
                        <p:par>
                          <p:cTn id="16" fill="hold">
                            <p:stCondLst>
                              <p:cond delay="4000"/>
                            </p:stCondLst>
                            <p:childTnLst>
                              <p:par>
                                <p:cTn id="17" presetID="15" presetClass="entr" presetSubtype="0" fill="hold" nodeType="afterEffect">
                                  <p:stCondLst>
                                    <p:cond delay="800"/>
                                  </p:stCondLst>
                                  <p:childTnLst>
                                    <p:set>
                                      <p:cBhvr>
                                        <p:cTn id="18" dur="1" fill="hold">
                                          <p:stCondLst>
                                            <p:cond delay="0"/>
                                          </p:stCondLst>
                                        </p:cTn>
                                        <p:tgtEl>
                                          <p:spTgt spid="8"/>
                                        </p:tgtEl>
                                        <p:attrNameLst>
                                          <p:attrName>style.visibility</p:attrName>
                                        </p:attrNameLst>
                                      </p:cBhvr>
                                      <p:to>
                                        <p:strVal val="visible"/>
                                      </p:to>
                                    </p:set>
                                    <p:anim calcmode="lin" valueType="num">
                                      <p:cBhvr>
                                        <p:cTn id="19" dur="2200" fill="hold"/>
                                        <p:tgtEl>
                                          <p:spTgt spid="8"/>
                                        </p:tgtEl>
                                        <p:attrNameLst>
                                          <p:attrName>ppt_w</p:attrName>
                                        </p:attrNameLst>
                                      </p:cBhvr>
                                      <p:tavLst>
                                        <p:tav tm="0">
                                          <p:val>
                                            <p:fltVal val="0"/>
                                          </p:val>
                                        </p:tav>
                                        <p:tav tm="100000">
                                          <p:val>
                                            <p:strVal val="#ppt_w"/>
                                          </p:val>
                                        </p:tav>
                                      </p:tavLst>
                                    </p:anim>
                                    <p:anim calcmode="lin" valueType="num">
                                      <p:cBhvr>
                                        <p:cTn id="20" dur="2200" fill="hold"/>
                                        <p:tgtEl>
                                          <p:spTgt spid="8"/>
                                        </p:tgtEl>
                                        <p:attrNameLst>
                                          <p:attrName>ppt_h</p:attrName>
                                        </p:attrNameLst>
                                      </p:cBhvr>
                                      <p:tavLst>
                                        <p:tav tm="0">
                                          <p:val>
                                            <p:fltVal val="0"/>
                                          </p:val>
                                        </p:tav>
                                        <p:tav tm="100000">
                                          <p:val>
                                            <p:strVal val="#ppt_h"/>
                                          </p:val>
                                        </p:tav>
                                      </p:tavLst>
                                    </p:anim>
                                    <p:anim calcmode="lin" valueType="num">
                                      <p:cBhvr>
                                        <p:cTn id="21" dur="2200" fill="hold"/>
                                        <p:tgtEl>
                                          <p:spTgt spid="8"/>
                                        </p:tgtEl>
                                        <p:attrNameLst>
                                          <p:attrName>ppt_x</p:attrName>
                                        </p:attrNameLst>
                                      </p:cBhvr>
                                      <p:tavLst>
                                        <p:tav tm="0" fmla="#ppt_x+(cos(-2*pi*(1-$))*-#ppt_x-sin(-2*pi*(1-$))*(1-#ppt_y))*(1-$)">
                                          <p:val>
                                            <p:fltVal val="0"/>
                                          </p:val>
                                        </p:tav>
                                        <p:tav tm="100000">
                                          <p:val>
                                            <p:fltVal val="1"/>
                                          </p:val>
                                        </p:tav>
                                      </p:tavLst>
                                    </p:anim>
                                    <p:anim calcmode="lin" valueType="num">
                                      <p:cBhvr>
                                        <p:cTn id="22" dur="2200" fill="hold"/>
                                        <p:tgtEl>
                                          <p:spTgt spid="8"/>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مستطيل 2"/>
          <p:cNvSpPr/>
          <p:nvPr/>
        </p:nvSpPr>
        <p:spPr>
          <a:xfrm>
            <a:off x="1142976" y="714356"/>
            <a:ext cx="6662400" cy="3277820"/>
          </a:xfrm>
          <a:prstGeom prst="rect">
            <a:avLst/>
          </a:prstGeom>
        </p:spPr>
        <p:txBody>
          <a:bodyPr wrap="none">
            <a:spAutoFit/>
          </a:bodyPr>
          <a:lstStyle/>
          <a:p>
            <a:pPr algn="ctr">
              <a:lnSpc>
                <a:spcPct val="150000"/>
              </a:lnSpc>
            </a:pPr>
            <a:r>
              <a:rPr lang="ar-SA" sz="7200" b="1" dirty="0">
                <a:ln w="1905"/>
                <a:gradFill flip="none" rotWithShape="1">
                  <a:gsLst>
                    <a:gs pos="0">
                      <a:srgbClr val="FFF200"/>
                    </a:gs>
                    <a:gs pos="45000">
                      <a:srgbClr val="FF7A00"/>
                    </a:gs>
                    <a:gs pos="70000">
                      <a:srgbClr val="FF0300"/>
                    </a:gs>
                    <a:gs pos="100000">
                      <a:srgbClr val="4D0808"/>
                    </a:gs>
                  </a:gsLst>
                  <a:lin ang="2700000" scaled="1"/>
                  <a:tileRect/>
                </a:gradFill>
                <a:effectLst>
                  <a:innerShdw blurRad="69850" dist="43180" dir="5400000">
                    <a:srgbClr val="000000">
                      <a:alpha val="65000"/>
                    </a:srgbClr>
                  </a:innerShdw>
                </a:effectLst>
                <a:latin typeface="ae_AlArabiya" pitchFamily="18" charset="-78"/>
                <a:cs typeface="ae_AlArabiya" pitchFamily="18" charset="-78"/>
              </a:rPr>
              <a:t>خطة </a:t>
            </a:r>
            <a:r>
              <a:rPr lang="ar-SA" sz="7200" b="1" dirty="0" smtClean="0">
                <a:ln w="1905"/>
                <a:gradFill flip="none" rotWithShape="1">
                  <a:gsLst>
                    <a:gs pos="0">
                      <a:srgbClr val="FFF200"/>
                    </a:gs>
                    <a:gs pos="45000">
                      <a:srgbClr val="FF7A00"/>
                    </a:gs>
                    <a:gs pos="70000">
                      <a:srgbClr val="FF0300"/>
                    </a:gs>
                    <a:gs pos="100000">
                      <a:srgbClr val="4D0808"/>
                    </a:gs>
                  </a:gsLst>
                  <a:lin ang="2700000" scaled="1"/>
                  <a:tileRect/>
                </a:gradFill>
                <a:effectLst>
                  <a:innerShdw blurRad="69850" dist="43180" dir="5400000">
                    <a:srgbClr val="000000">
                      <a:alpha val="65000"/>
                    </a:srgbClr>
                  </a:innerShdw>
                </a:effectLst>
                <a:latin typeface="ae_AlArabiya" pitchFamily="18" charset="-78"/>
                <a:cs typeface="ae_AlArabiya" pitchFamily="18" charset="-78"/>
              </a:rPr>
              <a:t>الإخلاء بمدرسة </a:t>
            </a:r>
          </a:p>
          <a:p>
            <a:pPr algn="ctr">
              <a:lnSpc>
                <a:spcPct val="150000"/>
              </a:lnSpc>
            </a:pPr>
            <a:r>
              <a:rPr lang="ar-SA" sz="7200" b="1" dirty="0" smtClean="0">
                <a:ln w="1905"/>
                <a:gradFill flip="none" rotWithShape="1">
                  <a:gsLst>
                    <a:gs pos="0">
                      <a:srgbClr val="FFF200"/>
                    </a:gs>
                    <a:gs pos="45000">
                      <a:srgbClr val="FF7A00"/>
                    </a:gs>
                    <a:gs pos="70000">
                      <a:srgbClr val="FF0300"/>
                    </a:gs>
                    <a:gs pos="100000">
                      <a:srgbClr val="4D0808"/>
                    </a:gs>
                  </a:gsLst>
                  <a:lin ang="2700000" scaled="1"/>
                  <a:tileRect/>
                </a:gradFill>
                <a:effectLst>
                  <a:innerShdw blurRad="69850" dist="43180" dir="5400000">
                    <a:srgbClr val="000000">
                      <a:alpha val="65000"/>
                    </a:srgbClr>
                  </a:innerShdw>
                </a:effectLst>
                <a:latin typeface="ae_AlArabiya" pitchFamily="18" charset="-78"/>
                <a:cs typeface="ae_AlArabiya" pitchFamily="18" charset="-78"/>
              </a:rPr>
              <a:t>الابتدائية </a:t>
            </a:r>
            <a:endParaRPr lang="ar-SA" sz="7200" b="1" dirty="0">
              <a:ln w="1905"/>
              <a:gradFill flip="none" rotWithShape="1">
                <a:gsLst>
                  <a:gs pos="0">
                    <a:srgbClr val="FFF200"/>
                  </a:gs>
                  <a:gs pos="45000">
                    <a:srgbClr val="FF7A00"/>
                  </a:gs>
                  <a:gs pos="70000">
                    <a:srgbClr val="FF0300"/>
                  </a:gs>
                  <a:gs pos="100000">
                    <a:srgbClr val="4D0808"/>
                  </a:gs>
                </a:gsLst>
                <a:lin ang="2700000" scaled="1"/>
                <a:tileRect/>
              </a:gradFill>
              <a:effectLst>
                <a:innerShdw blurRad="69850" dist="43180" dir="5400000">
                  <a:srgbClr val="000000">
                    <a:alpha val="65000"/>
                  </a:srgbClr>
                </a:innerShdw>
              </a:effectLst>
              <a:latin typeface="ae_AlArabiya" pitchFamily="18" charset="-78"/>
              <a:cs typeface="ae_AlArabiya" pitchFamily="18" charset="-78"/>
            </a:endParaRPr>
          </a:p>
        </p:txBody>
      </p:sp>
      <p:pic>
        <p:nvPicPr>
          <p:cNvPr id="18434" name="Picture 2" descr="http://habibco.net/image/cache/data/Red%20Lighter1-500x500.jpg"/>
          <p:cNvPicPr>
            <a:picLocks noChangeAspect="1" noChangeArrowheads="1"/>
          </p:cNvPicPr>
          <p:nvPr/>
        </p:nvPicPr>
        <p:blipFill>
          <a:blip r:embed="rId2">
            <a:clrChange>
              <a:clrFrom>
                <a:srgbClr val="FFFFFF"/>
              </a:clrFrom>
              <a:clrTo>
                <a:srgbClr val="FFFFFF">
                  <a:alpha val="0"/>
                </a:srgbClr>
              </a:clrTo>
            </a:clrChange>
          </a:blip>
          <a:srcRect b="7273"/>
          <a:stretch>
            <a:fillRect/>
          </a:stretch>
        </p:blipFill>
        <p:spPr bwMode="auto">
          <a:xfrm>
            <a:off x="1857356" y="3286124"/>
            <a:ext cx="4357718" cy="3571876"/>
          </a:xfrm>
          <a:prstGeom prst="rect">
            <a:avLst/>
          </a:prstGeom>
          <a:noFill/>
        </p:spPr>
      </p:pic>
      <p:sp>
        <p:nvSpPr>
          <p:cNvPr id="4" name="عنصر نائب للتاريخ 3"/>
          <p:cNvSpPr>
            <a:spLocks noGrp="1"/>
          </p:cNvSpPr>
          <p:nvPr>
            <p:ph type="dt" sz="half" idx="10"/>
          </p:nvPr>
        </p:nvSpPr>
        <p:spPr/>
        <p:txBody>
          <a:bodyPr/>
          <a:lstStyle/>
          <a:p>
            <a:fld id="{9CACB3CF-DFA6-43FD-A1A6-FF37B185AF6E}" type="datetime2">
              <a:rPr lang="ar-SA" smtClean="0"/>
              <a:t>الثلاثاء، 11/محرم/1433</a:t>
            </a:fld>
            <a:endParaRPr lang="ar-SA"/>
          </a:p>
        </p:txBody>
      </p:sp>
    </p:spTree>
  </p:cSld>
  <p:clrMapOvr>
    <a:masterClrMapping/>
  </p:clrMapOvr>
  <p:transition spd="slow" advClick="0" advTm="30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0" presetClass="entr" presetSubtype="0" fill="hold" grpId="7" nodeType="afterEffect">
                                  <p:stCondLst>
                                    <p:cond delay="0"/>
                                  </p:stCondLst>
                                  <p:iterate type="lt">
                                    <p:tmPct val="0"/>
                                  </p:iterate>
                                  <p:childTnLst>
                                    <p:set>
                                      <p:cBhvr>
                                        <p:cTn id="6" dur="1" fill="hold">
                                          <p:stCondLst>
                                            <p:cond delay="0"/>
                                          </p:stCondLst>
                                        </p:cTn>
                                        <p:tgtEl>
                                          <p:spTgt spid="3"/>
                                        </p:tgtEl>
                                        <p:attrNameLst>
                                          <p:attrName>style.visibility</p:attrName>
                                        </p:attrNameLst>
                                      </p:cBhvr>
                                      <p:to>
                                        <p:strVal val="visible"/>
                                      </p:to>
                                    </p:set>
                                    <p:animEffect transition="in" filter="fade">
                                      <p:cBhvr>
                                        <p:cTn id="7" dur="1600" decel="100000"/>
                                        <p:tgtEl>
                                          <p:spTgt spid="3"/>
                                        </p:tgtEl>
                                      </p:cBhvr>
                                    </p:animEffect>
                                    <p:anim calcmode="lin" valueType="num">
                                      <p:cBhvr>
                                        <p:cTn id="8" dur="1600" decel="100000" fill="hold"/>
                                        <p:tgtEl>
                                          <p:spTgt spid="3"/>
                                        </p:tgtEl>
                                        <p:attrNameLst>
                                          <p:attrName>style.rotation</p:attrName>
                                        </p:attrNameLst>
                                      </p:cBhvr>
                                      <p:tavLst>
                                        <p:tav tm="0">
                                          <p:val>
                                            <p:fltVal val="-90"/>
                                          </p:val>
                                        </p:tav>
                                        <p:tav tm="100000">
                                          <p:val>
                                            <p:fltVal val="0"/>
                                          </p:val>
                                        </p:tav>
                                      </p:tavLst>
                                    </p:anim>
                                    <p:anim calcmode="lin" valueType="num">
                                      <p:cBhvr>
                                        <p:cTn id="9" dur="1600" decel="100000" fill="hold"/>
                                        <p:tgtEl>
                                          <p:spTgt spid="3"/>
                                        </p:tgtEl>
                                        <p:attrNameLst>
                                          <p:attrName>ppt_x</p:attrName>
                                        </p:attrNameLst>
                                      </p:cBhvr>
                                      <p:tavLst>
                                        <p:tav tm="0">
                                          <p:val>
                                            <p:strVal val="#ppt_x+0.4"/>
                                          </p:val>
                                        </p:tav>
                                        <p:tav tm="100000">
                                          <p:val>
                                            <p:strVal val="#ppt_x-0.05"/>
                                          </p:val>
                                        </p:tav>
                                      </p:tavLst>
                                    </p:anim>
                                    <p:anim calcmode="lin" valueType="num">
                                      <p:cBhvr>
                                        <p:cTn id="10" dur="1600" decel="100000" fill="hold"/>
                                        <p:tgtEl>
                                          <p:spTgt spid="3"/>
                                        </p:tgtEl>
                                        <p:attrNameLst>
                                          <p:attrName>ppt_y</p:attrName>
                                        </p:attrNameLst>
                                      </p:cBhvr>
                                      <p:tavLst>
                                        <p:tav tm="0">
                                          <p:val>
                                            <p:strVal val="#ppt_y-0.4"/>
                                          </p:val>
                                        </p:tav>
                                        <p:tav tm="100000">
                                          <p:val>
                                            <p:strVal val="#ppt_y+0.1"/>
                                          </p:val>
                                        </p:tav>
                                      </p:tavLst>
                                    </p:anim>
                                    <p:anim calcmode="lin" valueType="num">
                                      <p:cBhvr>
                                        <p:cTn id="11" dur="400" accel="100000" fill="hold">
                                          <p:stCondLst>
                                            <p:cond delay="1600"/>
                                          </p:stCondLst>
                                        </p:cTn>
                                        <p:tgtEl>
                                          <p:spTgt spid="3"/>
                                        </p:tgtEl>
                                        <p:attrNameLst>
                                          <p:attrName>ppt_x</p:attrName>
                                        </p:attrNameLst>
                                      </p:cBhvr>
                                      <p:tavLst>
                                        <p:tav tm="0">
                                          <p:val>
                                            <p:strVal val="#ppt_x-0.05"/>
                                          </p:val>
                                        </p:tav>
                                        <p:tav tm="100000">
                                          <p:val>
                                            <p:strVal val="#ppt_x"/>
                                          </p:val>
                                        </p:tav>
                                      </p:tavLst>
                                    </p:anim>
                                    <p:anim calcmode="lin" valueType="num">
                                      <p:cBhvr>
                                        <p:cTn id="12" dur="400" accel="100000" fill="hold">
                                          <p:stCondLst>
                                            <p:cond delay="1600"/>
                                          </p:stCondLst>
                                        </p:cTn>
                                        <p:tgtEl>
                                          <p:spTgt spid="3"/>
                                        </p:tgtEl>
                                        <p:attrNameLst>
                                          <p:attrName>ppt_y</p:attrName>
                                        </p:attrNameLst>
                                      </p:cBhvr>
                                      <p:tavLst>
                                        <p:tav tm="0">
                                          <p:val>
                                            <p:strVal val="#ppt_y+0.1"/>
                                          </p:val>
                                        </p:tav>
                                        <p:tav tm="100000">
                                          <p:val>
                                            <p:strVal val="#ppt_y"/>
                                          </p:val>
                                        </p:tav>
                                      </p:tavLst>
                                    </p:anim>
                                  </p:childTnLst>
                                </p:cTn>
                              </p:par>
                            </p:childTnLst>
                          </p:cTn>
                        </p:par>
                        <p:par>
                          <p:cTn id="13" fill="hold">
                            <p:stCondLst>
                              <p:cond delay="2000"/>
                            </p:stCondLst>
                            <p:childTnLst>
                              <p:par>
                                <p:cTn id="14" presetID="19" presetClass="entr" presetSubtype="10" fill="hold" nodeType="afterEffect">
                                  <p:stCondLst>
                                    <p:cond delay="0"/>
                                  </p:stCondLst>
                                  <p:childTnLst>
                                    <p:set>
                                      <p:cBhvr>
                                        <p:cTn id="15" dur="1" fill="hold">
                                          <p:stCondLst>
                                            <p:cond delay="0"/>
                                          </p:stCondLst>
                                        </p:cTn>
                                        <p:tgtEl>
                                          <p:spTgt spid="18434"/>
                                        </p:tgtEl>
                                        <p:attrNameLst>
                                          <p:attrName>style.visibility</p:attrName>
                                        </p:attrNameLst>
                                      </p:cBhvr>
                                      <p:to>
                                        <p:strVal val="visible"/>
                                      </p:to>
                                    </p:set>
                                    <p:anim calcmode="lin" valueType="num">
                                      <p:cBhvr>
                                        <p:cTn id="16" dur="5000" fill="hold"/>
                                        <p:tgtEl>
                                          <p:spTgt spid="18434"/>
                                        </p:tgtEl>
                                        <p:attrNameLst>
                                          <p:attrName>ppt_w</p:attrName>
                                        </p:attrNameLst>
                                      </p:cBhvr>
                                      <p:tavLst>
                                        <p:tav tm="0" fmla="#ppt_w*sin(2.5*pi*$)">
                                          <p:val>
                                            <p:fltVal val="0"/>
                                          </p:val>
                                        </p:tav>
                                        <p:tav tm="100000">
                                          <p:val>
                                            <p:fltVal val="1"/>
                                          </p:val>
                                        </p:tav>
                                      </p:tavLst>
                                    </p:anim>
                                    <p:anim calcmode="lin" valueType="num">
                                      <p:cBhvr>
                                        <p:cTn id="17" dur="5000" fill="hold"/>
                                        <p:tgtEl>
                                          <p:spTgt spid="18434"/>
                                        </p:tgtEl>
                                        <p:attrNameLst>
                                          <p:attrName>ppt_h</p:attrName>
                                        </p:attrNameLst>
                                      </p:cBhvr>
                                      <p:tavLst>
                                        <p:tav tm="0">
                                          <p:val>
                                            <p:strVal val="#ppt_h"/>
                                          </p:val>
                                        </p:tav>
                                        <p:tav tm="100000">
                                          <p:val>
                                            <p:strVal val="#ppt_h"/>
                                          </p:val>
                                        </p:tav>
                                      </p:tavLst>
                                    </p:anim>
                                  </p:childTnLst>
                                </p:cTn>
                              </p:par>
                            </p:childTnLst>
                          </p:cTn>
                        </p:par>
                        <p:par>
                          <p:cTn id="18" fill="hold">
                            <p:stCondLst>
                              <p:cond delay="7000"/>
                            </p:stCondLst>
                            <p:childTnLst>
                              <p:par>
                                <p:cTn id="19" presetID="35" presetClass="emph" presetSubtype="0" fill="hold" grpId="1" nodeType="afterEffect">
                                  <p:stCondLst>
                                    <p:cond delay="0"/>
                                  </p:stCondLst>
                                  <p:iterate type="lt">
                                    <p:tmPct val="0"/>
                                  </p:iterate>
                                  <p:childTnLst>
                                    <p:anim calcmode="discrete" valueType="str">
                                      <p:cBhvr>
                                        <p:cTn id="20" dur="1000" fill="hold"/>
                                        <p:tgtEl>
                                          <p:spTgt spid="3"/>
                                        </p:tgtEl>
                                        <p:attrNameLst>
                                          <p:attrName>style.visibility</p:attrName>
                                        </p:attrNameLst>
                                      </p:cBhvr>
                                      <p:tavLst>
                                        <p:tav tm="0">
                                          <p:val>
                                            <p:strVal val="hidden"/>
                                          </p:val>
                                        </p:tav>
                                        <p:tav tm="50000">
                                          <p:val>
                                            <p:strVal val="visible"/>
                                          </p:val>
                                        </p:tav>
                                      </p:tavLst>
                                    </p:anim>
                                  </p:childTnLst>
                                </p:cTn>
                              </p:par>
                            </p:childTnLst>
                          </p:cTn>
                        </p:par>
                        <p:par>
                          <p:cTn id="21" fill="hold">
                            <p:stCondLst>
                              <p:cond delay="8000"/>
                            </p:stCondLst>
                            <p:childTnLst>
                              <p:par>
                                <p:cTn id="22" presetID="35" presetClass="emph" presetSubtype="0" fill="hold" grpId="2" nodeType="afterEffect">
                                  <p:stCondLst>
                                    <p:cond delay="0"/>
                                  </p:stCondLst>
                                  <p:iterate type="lt">
                                    <p:tmPct val="0"/>
                                  </p:iterate>
                                  <p:childTnLst>
                                    <p:anim calcmode="discrete" valueType="str">
                                      <p:cBhvr>
                                        <p:cTn id="23" dur="1000" fill="hold"/>
                                        <p:tgtEl>
                                          <p:spTgt spid="3"/>
                                        </p:tgtEl>
                                        <p:attrNameLst>
                                          <p:attrName>style.visibility</p:attrName>
                                        </p:attrNameLst>
                                      </p:cBhvr>
                                      <p:tavLst>
                                        <p:tav tm="0">
                                          <p:val>
                                            <p:strVal val="hidden"/>
                                          </p:val>
                                        </p:tav>
                                        <p:tav tm="50000">
                                          <p:val>
                                            <p:strVal val="visible"/>
                                          </p:val>
                                        </p:tav>
                                      </p:tavLst>
                                    </p:anim>
                                  </p:childTnLst>
                                </p:cTn>
                              </p:par>
                            </p:childTnLst>
                          </p:cTn>
                        </p:par>
                        <p:par>
                          <p:cTn id="24" fill="hold">
                            <p:stCondLst>
                              <p:cond delay="9000"/>
                            </p:stCondLst>
                            <p:childTnLst>
                              <p:par>
                                <p:cTn id="25" presetID="35" presetClass="emph" presetSubtype="0" fill="hold" grpId="3" nodeType="afterEffect">
                                  <p:stCondLst>
                                    <p:cond delay="0"/>
                                  </p:stCondLst>
                                  <p:iterate type="lt">
                                    <p:tmPct val="0"/>
                                  </p:iterate>
                                  <p:childTnLst>
                                    <p:anim calcmode="discrete" valueType="str">
                                      <p:cBhvr>
                                        <p:cTn id="26" dur="1000" fill="hold"/>
                                        <p:tgtEl>
                                          <p:spTgt spid="3"/>
                                        </p:tgtEl>
                                        <p:attrNameLst>
                                          <p:attrName>style.visibility</p:attrName>
                                        </p:attrNameLst>
                                      </p:cBhvr>
                                      <p:tavLst>
                                        <p:tav tm="0">
                                          <p:val>
                                            <p:strVal val="hidden"/>
                                          </p:val>
                                        </p:tav>
                                        <p:tav tm="50000">
                                          <p:val>
                                            <p:strVal val="visible"/>
                                          </p:val>
                                        </p:tav>
                                      </p:tavLst>
                                    </p:anim>
                                  </p:childTnLst>
                                </p:cTn>
                              </p:par>
                            </p:childTnLst>
                          </p:cTn>
                        </p:par>
                        <p:par>
                          <p:cTn id="27" fill="hold">
                            <p:stCondLst>
                              <p:cond delay="10000"/>
                            </p:stCondLst>
                            <p:childTnLst>
                              <p:par>
                                <p:cTn id="28" presetID="35" presetClass="emph" presetSubtype="0" fill="hold" grpId="4" nodeType="afterEffect">
                                  <p:stCondLst>
                                    <p:cond delay="0"/>
                                  </p:stCondLst>
                                  <p:iterate type="lt">
                                    <p:tmPct val="0"/>
                                  </p:iterate>
                                  <p:childTnLst>
                                    <p:anim calcmode="discrete" valueType="str">
                                      <p:cBhvr>
                                        <p:cTn id="29" dur="1000" fill="hold"/>
                                        <p:tgtEl>
                                          <p:spTgt spid="3"/>
                                        </p:tgtEl>
                                        <p:attrNameLst>
                                          <p:attrName>style.visibility</p:attrName>
                                        </p:attrNameLst>
                                      </p:cBhvr>
                                      <p:tavLst>
                                        <p:tav tm="0">
                                          <p:val>
                                            <p:strVal val="hidden"/>
                                          </p:val>
                                        </p:tav>
                                        <p:tav tm="50000">
                                          <p:val>
                                            <p:strVal val="visible"/>
                                          </p:val>
                                        </p:tav>
                                      </p:tavLst>
                                    </p:anim>
                                  </p:childTnLst>
                                </p:cTn>
                              </p:par>
                            </p:childTnLst>
                          </p:cTn>
                        </p:par>
                        <p:par>
                          <p:cTn id="30" fill="hold">
                            <p:stCondLst>
                              <p:cond delay="11000"/>
                            </p:stCondLst>
                            <p:childTnLst>
                              <p:par>
                                <p:cTn id="31" presetID="35" presetClass="emph" presetSubtype="0" fill="hold" grpId="5" nodeType="afterEffect">
                                  <p:stCondLst>
                                    <p:cond delay="0"/>
                                  </p:stCondLst>
                                  <p:iterate type="lt">
                                    <p:tmPct val="0"/>
                                  </p:iterate>
                                  <p:childTnLst>
                                    <p:anim calcmode="discrete" valueType="str">
                                      <p:cBhvr>
                                        <p:cTn id="32" dur="1000" fill="hold"/>
                                        <p:tgtEl>
                                          <p:spTgt spid="3"/>
                                        </p:tgtEl>
                                        <p:attrNameLst>
                                          <p:attrName>style.visibility</p:attrName>
                                        </p:attrNameLst>
                                      </p:cBhvr>
                                      <p:tavLst>
                                        <p:tav tm="0">
                                          <p:val>
                                            <p:strVal val="hidden"/>
                                          </p:val>
                                        </p:tav>
                                        <p:tav tm="50000">
                                          <p:val>
                                            <p:strVal val="visible"/>
                                          </p:val>
                                        </p:tav>
                                      </p:tavLst>
                                    </p:anim>
                                  </p:childTnLst>
                                </p:cTn>
                              </p:par>
                            </p:childTnLst>
                          </p:cTn>
                        </p:par>
                        <p:par>
                          <p:cTn id="33" fill="hold">
                            <p:stCondLst>
                              <p:cond delay="12000"/>
                            </p:stCondLst>
                            <p:childTnLst>
                              <p:par>
                                <p:cTn id="34" presetID="35" presetClass="emph" presetSubtype="0" fill="hold" grpId="6" nodeType="afterEffect">
                                  <p:stCondLst>
                                    <p:cond delay="0"/>
                                  </p:stCondLst>
                                  <p:iterate type="lt">
                                    <p:tmPct val="0"/>
                                  </p:iterate>
                                  <p:childTnLst>
                                    <p:anim calcmode="discrete" valueType="str">
                                      <p:cBhvr>
                                        <p:cTn id="35" dur="1000" fill="hold"/>
                                        <p:tgtEl>
                                          <p:spTgt spid="3"/>
                                        </p:tgtEl>
                                        <p:attrNameLst>
                                          <p:attrName>style.visibility</p:attrName>
                                        </p:attrNameLst>
                                      </p:cBhvr>
                                      <p:tavLst>
                                        <p:tav tm="0">
                                          <p:val>
                                            <p:strVal val="hidden"/>
                                          </p:val>
                                        </p:tav>
                                        <p:tav tm="50000">
                                          <p:val>
                                            <p:strVal val="visible"/>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1"/>
      <p:bldP spid="3" grpId="2"/>
      <p:bldP spid="3" grpId="3"/>
      <p:bldP spid="3" grpId="4"/>
      <p:bldP spid="3" grpId="5"/>
      <p:bldP spid="3" grpId="6"/>
      <p:bldP spid="3" grpId="7"/>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794" name="Picture 2" descr="http://s4up.com/upfiles/4oH04448.gif"/>
          <p:cNvPicPr>
            <a:picLocks noChangeAspect="1" noChangeArrowheads="1"/>
          </p:cNvPicPr>
          <p:nvPr/>
        </p:nvPicPr>
        <p:blipFill>
          <a:blip r:embed="rId2"/>
          <a:srcRect b="10778"/>
          <a:stretch>
            <a:fillRect/>
          </a:stretch>
        </p:blipFill>
        <p:spPr bwMode="auto">
          <a:xfrm>
            <a:off x="0" y="0"/>
            <a:ext cx="9144000" cy="6858000"/>
          </a:xfrm>
          <a:prstGeom prst="rect">
            <a:avLst/>
          </a:prstGeom>
          <a:noFill/>
        </p:spPr>
      </p:pic>
      <p:sp>
        <p:nvSpPr>
          <p:cNvPr id="33795" name="WordArt 3"/>
          <p:cNvSpPr>
            <a:spLocks noChangeArrowheads="1" noChangeShapeType="1" noTextEdit="1"/>
          </p:cNvSpPr>
          <p:nvPr/>
        </p:nvSpPr>
        <p:spPr bwMode="auto">
          <a:xfrm>
            <a:off x="3214678" y="5143512"/>
            <a:ext cx="3000396" cy="1382714"/>
          </a:xfrm>
          <a:prstGeom prst="rect">
            <a:avLst/>
          </a:prstGeom>
        </p:spPr>
        <p:txBody>
          <a:bodyPr wrap="none" fromWordArt="1">
            <a:prstTxWarp prst="textPlain">
              <a:avLst>
                <a:gd name="adj" fmla="val 50000"/>
              </a:avLst>
            </a:prstTxWarp>
            <a:scene3d>
              <a:camera prst="perspectiveContrastingRightFacing"/>
              <a:lightRig rig="threePt" dir="t"/>
            </a:scene3d>
          </a:bodyPr>
          <a:lstStyle/>
          <a:p>
            <a:pPr algn="ctr" rtl="1"/>
            <a:r>
              <a:rPr lang="ar-SA" sz="800" b="1" kern="1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cs typeface="PT Bold Arch"/>
              </a:rPr>
              <a:t>حريق</a:t>
            </a:r>
            <a:endParaRPr lang="ar-SA" sz="800" b="1" kern="1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cs typeface="PT Bold Arch"/>
            </a:endParaRPr>
          </a:p>
        </p:txBody>
      </p:sp>
      <p:sp>
        <p:nvSpPr>
          <p:cNvPr id="4" name="عنصر نائب للتاريخ 3"/>
          <p:cNvSpPr>
            <a:spLocks noGrp="1"/>
          </p:cNvSpPr>
          <p:nvPr>
            <p:ph type="dt" sz="half" idx="10"/>
          </p:nvPr>
        </p:nvSpPr>
        <p:spPr/>
        <p:txBody>
          <a:bodyPr/>
          <a:lstStyle/>
          <a:p>
            <a:fld id="{9B15B73F-B8A6-4F74-B2E2-3BEBA8E528D2}" type="datetime2">
              <a:rPr lang="ar-SA" smtClean="0"/>
              <a:t>الثلاثاء، 11/محرم/1433</a:t>
            </a:fld>
            <a:endParaRPr lang="ar-SA"/>
          </a:p>
        </p:txBody>
      </p:sp>
    </p:spTree>
  </p:cSld>
  <p:clrMapOvr>
    <a:masterClrMapping/>
  </p:clrMapOvr>
  <p:transition spd="slow" advClick="0" advTm="30000">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مربع نص 2"/>
          <p:cNvSpPr txBox="1"/>
          <p:nvPr/>
        </p:nvSpPr>
        <p:spPr>
          <a:xfrm>
            <a:off x="285720" y="785794"/>
            <a:ext cx="8501122" cy="5293757"/>
          </a:xfrm>
          <a:prstGeom prst="rect">
            <a:avLst/>
          </a:prstGeom>
          <a:noFill/>
        </p:spPr>
        <p:txBody>
          <a:bodyPr wrap="square" rtlCol="1">
            <a:spAutoFit/>
          </a:bodyPr>
          <a:lstStyle/>
          <a:p>
            <a:pPr algn="ctr"/>
            <a:r>
              <a:rPr lang="ar-SA" sz="32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ae_AlMothnna" pitchFamily="34" charset="-78"/>
                <a:cs typeface="ae_AlMothnna" pitchFamily="34" charset="-78"/>
              </a:rPr>
              <a:t>التعامل مع </a:t>
            </a:r>
            <a:r>
              <a:rPr lang="ar-SA" sz="32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ae_AlMothnna" pitchFamily="34" charset="-78"/>
                <a:cs typeface="ae_AlMothnna" pitchFamily="34" charset="-78"/>
              </a:rPr>
              <a:t>الأزمات</a:t>
            </a:r>
          </a:p>
          <a:p>
            <a:r>
              <a:rPr lang="ar-SA" b="1" dirty="0" smtClean="0">
                <a:solidFill>
                  <a:srgbClr val="C00000"/>
                </a:solidFill>
                <a:latin typeface="Arial Narrow" pitchFamily="34" charset="0"/>
              </a:rPr>
              <a:t>1- </a:t>
            </a:r>
            <a:r>
              <a:rPr lang="ar-SA" b="1" dirty="0" smtClean="0">
                <a:latin typeface="Arial Narrow" pitchFamily="34" charset="0"/>
              </a:rPr>
              <a:t>التخطيط</a:t>
            </a:r>
          </a:p>
          <a:p>
            <a:pPr>
              <a:lnSpc>
                <a:spcPct val="150000"/>
              </a:lnSpc>
            </a:pPr>
            <a:r>
              <a:rPr lang="ar-SA" b="1" dirty="0" smtClean="0">
                <a:solidFill>
                  <a:srgbClr val="C00000"/>
                </a:solidFill>
                <a:latin typeface="Arial Narrow" pitchFamily="34" charset="0"/>
              </a:rPr>
              <a:t>2-</a:t>
            </a:r>
            <a:r>
              <a:rPr lang="ar-SA" b="1" dirty="0" smtClean="0">
                <a:latin typeface="Arial Narrow" pitchFamily="34" charset="0"/>
              </a:rPr>
              <a:t> الاستعداد</a:t>
            </a:r>
            <a:r>
              <a:rPr lang="en-US" b="1" dirty="0">
                <a:latin typeface="Arial Narrow" pitchFamily="34" charset="0"/>
              </a:rPr>
              <a:t/>
            </a:r>
            <a:br>
              <a:rPr lang="en-US" b="1" dirty="0">
                <a:latin typeface="Arial Narrow" pitchFamily="34" charset="0"/>
              </a:rPr>
            </a:br>
            <a:r>
              <a:rPr lang="ar-SA" b="1" dirty="0" smtClean="0">
                <a:solidFill>
                  <a:srgbClr val="C00000"/>
                </a:solidFill>
                <a:latin typeface="Arial Narrow" pitchFamily="34" charset="0"/>
              </a:rPr>
              <a:t>3-</a:t>
            </a:r>
            <a:r>
              <a:rPr lang="ar-SA" b="1" dirty="0" smtClean="0">
                <a:latin typeface="Arial Narrow" pitchFamily="34" charset="0"/>
              </a:rPr>
              <a:t> الاستجابة</a:t>
            </a:r>
            <a:r>
              <a:rPr lang="en-US" b="1" dirty="0">
                <a:latin typeface="Arial Narrow" pitchFamily="34" charset="0"/>
              </a:rPr>
              <a:t/>
            </a:r>
            <a:br>
              <a:rPr lang="en-US" b="1" dirty="0">
                <a:latin typeface="Arial Narrow" pitchFamily="34" charset="0"/>
              </a:rPr>
            </a:br>
            <a:r>
              <a:rPr lang="en-US" b="1" dirty="0" smtClean="0">
                <a:latin typeface="Arial Narrow" pitchFamily="34" charset="0"/>
              </a:rPr>
              <a:t> </a:t>
            </a:r>
            <a:r>
              <a:rPr lang="ar-SA" b="1" u="sng" dirty="0" smtClean="0">
                <a:solidFill>
                  <a:schemeClr val="accent4">
                    <a:lumMod val="50000"/>
                  </a:schemeClr>
                </a:solidFill>
                <a:latin typeface="Arial Narrow" pitchFamily="34" charset="0"/>
              </a:rPr>
              <a:t>التخطيط/ </a:t>
            </a:r>
            <a:r>
              <a:rPr lang="en-US" b="1" dirty="0">
                <a:latin typeface="Arial Narrow" pitchFamily="34" charset="0"/>
              </a:rPr>
              <a:t/>
            </a:r>
            <a:br>
              <a:rPr lang="en-US" b="1" dirty="0">
                <a:latin typeface="Arial Narrow" pitchFamily="34" charset="0"/>
              </a:rPr>
            </a:br>
            <a:r>
              <a:rPr lang="ar-SA" b="1" dirty="0">
                <a:latin typeface="Arial Narrow" pitchFamily="34" charset="0"/>
              </a:rPr>
              <a:t>ويقوم </a:t>
            </a:r>
            <a:r>
              <a:rPr lang="ar-SA" b="1" dirty="0" smtClean="0">
                <a:latin typeface="Arial Narrow" pitchFamily="34" charset="0"/>
              </a:rPr>
              <a:t>فيها مدير المدرسة بعمل قائمة بكل مواقف الأزمات الممكنة والسيناريوهات المتوقعة عند حدوثها</a:t>
            </a:r>
            <a:r>
              <a:rPr lang="en-US" b="1" dirty="0" smtClean="0">
                <a:latin typeface="Arial Narrow" pitchFamily="34" charset="0"/>
              </a:rPr>
              <a:t> </a:t>
            </a:r>
            <a:r>
              <a:rPr lang="en-US" b="1" dirty="0">
                <a:latin typeface="Arial Narrow" pitchFamily="34" charset="0"/>
              </a:rPr>
              <a:t>,</a:t>
            </a:r>
            <a:r>
              <a:rPr lang="ar-SA" b="1" dirty="0">
                <a:latin typeface="Arial Narrow" pitchFamily="34" charset="0"/>
              </a:rPr>
              <a:t>وأن </a:t>
            </a:r>
            <a:r>
              <a:rPr lang="ar-SA" b="1" dirty="0" smtClean="0">
                <a:latin typeface="Arial Narrow" pitchFamily="34" charset="0"/>
              </a:rPr>
              <a:t>يحدد مدير المدرسة القرارات الفورية التي </a:t>
            </a:r>
            <a:r>
              <a:rPr lang="ar-SA" b="1" dirty="0">
                <a:latin typeface="Arial Narrow" pitchFamily="34" charset="0"/>
              </a:rPr>
              <a:t>يجب أن يتخذها</a:t>
            </a:r>
            <a:r>
              <a:rPr lang="en-US" b="1" dirty="0">
                <a:latin typeface="Arial Narrow" pitchFamily="34" charset="0"/>
              </a:rPr>
              <a:t> , </a:t>
            </a:r>
            <a:r>
              <a:rPr lang="ar-SA" b="1" dirty="0">
                <a:latin typeface="Arial Narrow" pitchFamily="34" charset="0"/>
              </a:rPr>
              <a:t>والأشخاص الذي يجب أن يستدعيهم</a:t>
            </a:r>
            <a:r>
              <a:rPr lang="en-US" b="1" dirty="0">
                <a:latin typeface="Arial Narrow" pitchFamily="34" charset="0"/>
              </a:rPr>
              <a:t>,</a:t>
            </a:r>
            <a:r>
              <a:rPr lang="ar-SA" b="1" dirty="0">
                <a:latin typeface="Arial Narrow" pitchFamily="34" charset="0"/>
              </a:rPr>
              <a:t>وأن يهتم في خطته بكل التفاصيل الدقيقة </a:t>
            </a:r>
            <a:r>
              <a:rPr lang="ar-SA" b="1" dirty="0" smtClean="0">
                <a:latin typeface="Arial Narrow" pitchFamily="34" charset="0"/>
              </a:rPr>
              <a:t>ولاستهين بها أبدا</a:t>
            </a:r>
            <a:r>
              <a:rPr lang="en-US" b="1" dirty="0" smtClean="0">
                <a:latin typeface="Arial Narrow" pitchFamily="34" charset="0"/>
              </a:rPr>
              <a:t> </a:t>
            </a:r>
            <a:r>
              <a:rPr lang="en-US" b="1" dirty="0">
                <a:latin typeface="Arial Narrow" pitchFamily="34" charset="0"/>
              </a:rPr>
              <a:t>, </a:t>
            </a:r>
            <a:r>
              <a:rPr lang="ar-SA" b="1" dirty="0">
                <a:latin typeface="Arial Narrow" pitchFamily="34" charset="0"/>
              </a:rPr>
              <a:t>وأن </a:t>
            </a:r>
            <a:r>
              <a:rPr lang="ar-SA" b="1" dirty="0" smtClean="0">
                <a:latin typeface="Arial Narrow" pitchFamily="34" charset="0"/>
              </a:rPr>
              <a:t>يحدد سلسلة الإجراءات </a:t>
            </a:r>
            <a:r>
              <a:rPr lang="ar-SA" b="1" dirty="0">
                <a:latin typeface="Arial Narrow" pitchFamily="34" charset="0"/>
              </a:rPr>
              <a:t>التي </a:t>
            </a:r>
            <a:r>
              <a:rPr lang="ar-SA" b="1" dirty="0" smtClean="0">
                <a:latin typeface="Arial Narrow" pitchFamily="34" charset="0"/>
              </a:rPr>
              <a:t>يتبعها والعاملين </a:t>
            </a:r>
            <a:r>
              <a:rPr lang="ar-SA" b="1" dirty="0">
                <a:latin typeface="Arial Narrow" pitchFamily="34" charset="0"/>
              </a:rPr>
              <a:t>معه </a:t>
            </a:r>
            <a:r>
              <a:rPr lang="ar-SA" b="1" dirty="0" smtClean="0">
                <a:latin typeface="Arial Narrow" pitchFamily="34" charset="0"/>
              </a:rPr>
              <a:t>عند حدوث </a:t>
            </a:r>
            <a:r>
              <a:rPr lang="ar-SA" b="1" dirty="0">
                <a:latin typeface="Arial Narrow" pitchFamily="34" charset="0"/>
              </a:rPr>
              <a:t>الأزمة</a:t>
            </a:r>
            <a:r>
              <a:rPr lang="en-US" b="1" dirty="0">
                <a:latin typeface="Arial Narrow" pitchFamily="34" charset="0"/>
              </a:rPr>
              <a:t/>
            </a:r>
            <a:br>
              <a:rPr lang="en-US" b="1" dirty="0">
                <a:latin typeface="Arial Narrow" pitchFamily="34" charset="0"/>
              </a:rPr>
            </a:br>
            <a:r>
              <a:rPr lang="ar-SA" b="1" dirty="0" smtClean="0">
                <a:latin typeface="Arial Narrow" pitchFamily="34" charset="0"/>
              </a:rPr>
              <a:t>ا</a:t>
            </a:r>
            <a:r>
              <a:rPr lang="ar-SA" b="1" u="sng" dirty="0" smtClean="0">
                <a:solidFill>
                  <a:schemeClr val="accent4">
                    <a:lumMod val="50000"/>
                  </a:schemeClr>
                </a:solidFill>
                <a:latin typeface="Arial Narrow" pitchFamily="34" charset="0"/>
              </a:rPr>
              <a:t>لاستعداد / </a:t>
            </a:r>
            <a:r>
              <a:rPr lang="en-US" b="1" dirty="0">
                <a:latin typeface="Arial Narrow" pitchFamily="34" charset="0"/>
              </a:rPr>
              <a:t/>
            </a:r>
            <a:br>
              <a:rPr lang="en-US" b="1" dirty="0">
                <a:latin typeface="Arial Narrow" pitchFamily="34" charset="0"/>
              </a:rPr>
            </a:br>
            <a:r>
              <a:rPr lang="ar-SA" b="1" dirty="0">
                <a:latin typeface="Arial Narrow" pitchFamily="34" charset="0"/>
              </a:rPr>
              <a:t>التأكد بأن الأفراد الذين سينفذون الخطة على أتم الاستعداد </a:t>
            </a:r>
            <a:r>
              <a:rPr lang="ar-SA" b="1" dirty="0" err="1">
                <a:latin typeface="Arial Narrow" pitchFamily="34" charset="0"/>
              </a:rPr>
              <a:t>و</a:t>
            </a:r>
            <a:r>
              <a:rPr lang="ar-SA" b="1" dirty="0">
                <a:latin typeface="Arial Narrow" pitchFamily="34" charset="0"/>
              </a:rPr>
              <a:t> تشمل فترة التدريب على الخطة</a:t>
            </a:r>
            <a:r>
              <a:rPr lang="en-US" b="1" dirty="0">
                <a:latin typeface="Arial Narrow" pitchFamily="34" charset="0"/>
              </a:rPr>
              <a:t/>
            </a:r>
            <a:br>
              <a:rPr lang="en-US" b="1" dirty="0">
                <a:latin typeface="Arial Narrow" pitchFamily="34" charset="0"/>
              </a:rPr>
            </a:br>
            <a:r>
              <a:rPr lang="en-US" b="1" u="sng" dirty="0" smtClean="0">
                <a:solidFill>
                  <a:schemeClr val="accent4">
                    <a:lumMod val="50000"/>
                  </a:schemeClr>
                </a:solidFill>
                <a:latin typeface="Arial Narrow" pitchFamily="34" charset="0"/>
              </a:rPr>
              <a:t> </a:t>
            </a:r>
            <a:r>
              <a:rPr lang="ar-SA" b="1" u="sng" dirty="0" smtClean="0">
                <a:solidFill>
                  <a:schemeClr val="accent4">
                    <a:lumMod val="50000"/>
                  </a:schemeClr>
                </a:solidFill>
                <a:latin typeface="Arial Narrow" pitchFamily="34" charset="0"/>
              </a:rPr>
              <a:t>الاستجابة</a:t>
            </a:r>
            <a:r>
              <a:rPr lang="en-US" b="1" u="sng" dirty="0" smtClean="0">
                <a:solidFill>
                  <a:schemeClr val="accent4">
                    <a:lumMod val="50000"/>
                  </a:schemeClr>
                </a:solidFill>
                <a:latin typeface="Arial Narrow" pitchFamily="34" charset="0"/>
              </a:rPr>
              <a:t> </a:t>
            </a:r>
            <a:r>
              <a:rPr lang="ar-SA" b="1" u="sng" dirty="0" smtClean="0">
                <a:solidFill>
                  <a:schemeClr val="accent4">
                    <a:lumMod val="50000"/>
                  </a:schemeClr>
                </a:solidFill>
                <a:latin typeface="Arial Narrow" pitchFamily="34" charset="0"/>
              </a:rPr>
              <a:t> /</a:t>
            </a:r>
          </a:p>
          <a:p>
            <a:pPr>
              <a:lnSpc>
                <a:spcPct val="150000"/>
              </a:lnSpc>
            </a:pPr>
            <a:r>
              <a:rPr lang="ar-SA" b="1" dirty="0" smtClean="0">
                <a:latin typeface="Arial Narrow" pitchFamily="34" charset="0"/>
              </a:rPr>
              <a:t>إذا </a:t>
            </a:r>
            <a:r>
              <a:rPr lang="ar-SA" b="1" dirty="0">
                <a:latin typeface="Arial Narrow" pitchFamily="34" charset="0"/>
              </a:rPr>
              <a:t>تم التخطيط والإعداد بشكل مناسب فإن الاستجابة هي الأهم حتى لا يصبح النجاح في خطر</a:t>
            </a:r>
            <a:endParaRPr lang="en-US" b="1" dirty="0">
              <a:latin typeface="Arial Narrow" pitchFamily="34" charset="0"/>
            </a:endParaRPr>
          </a:p>
          <a:p>
            <a:endParaRPr lang="ar-SA" dirty="0"/>
          </a:p>
        </p:txBody>
      </p:sp>
      <p:pic>
        <p:nvPicPr>
          <p:cNvPr id="5" name="Picture 2" descr="http://www.kentfire.crislis.co.uk/images/newfire2.gif"/>
          <p:cNvPicPr>
            <a:picLocks noChangeAspect="1" noChangeArrowheads="1" noCrop="1"/>
          </p:cNvPicPr>
          <p:nvPr/>
        </p:nvPicPr>
        <p:blipFill>
          <a:blip r:embed="rId2">
            <a:clrChange>
              <a:clrFrom>
                <a:srgbClr val="000000"/>
              </a:clrFrom>
              <a:clrTo>
                <a:srgbClr val="000000">
                  <a:alpha val="0"/>
                </a:srgbClr>
              </a:clrTo>
            </a:clrChange>
          </a:blip>
          <a:srcRect/>
          <a:stretch>
            <a:fillRect/>
          </a:stretch>
        </p:blipFill>
        <p:spPr bwMode="auto">
          <a:xfrm>
            <a:off x="-1000164" y="3714752"/>
            <a:ext cx="4071966" cy="3601188"/>
          </a:xfrm>
          <a:prstGeom prst="rect">
            <a:avLst/>
          </a:prstGeom>
          <a:noFill/>
        </p:spPr>
      </p:pic>
      <p:sp>
        <p:nvSpPr>
          <p:cNvPr id="4" name="عنصر نائب للتاريخ 3"/>
          <p:cNvSpPr>
            <a:spLocks noGrp="1"/>
          </p:cNvSpPr>
          <p:nvPr>
            <p:ph type="dt" sz="half" idx="10"/>
          </p:nvPr>
        </p:nvSpPr>
        <p:spPr/>
        <p:txBody>
          <a:bodyPr/>
          <a:lstStyle/>
          <a:p>
            <a:fld id="{AF1C6597-86AE-40F8-9164-BACFCE478919}" type="datetime2">
              <a:rPr lang="ar-SA" smtClean="0"/>
              <a:t>الثلاثاء، 11/محرم/1433</a:t>
            </a:fld>
            <a:endParaRPr lang="ar-SA"/>
          </a:p>
        </p:txBody>
      </p:sp>
    </p:spTree>
  </p:cSld>
  <p:clrMapOvr>
    <a:masterClrMapping/>
  </p:clrMapOvr>
  <p:transition spd="slow" advClick="0" advTm="30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5"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2000" fill="hold"/>
                                        <p:tgtEl>
                                          <p:spTgt spid="3"/>
                                        </p:tgtEl>
                                        <p:attrNameLst>
                                          <p:attrName>ppt_w</p:attrName>
                                        </p:attrNameLst>
                                      </p:cBhvr>
                                      <p:tavLst>
                                        <p:tav tm="0">
                                          <p:val>
                                            <p:fltVal val="0"/>
                                          </p:val>
                                        </p:tav>
                                        <p:tav tm="100000">
                                          <p:val>
                                            <p:strVal val="#ppt_w"/>
                                          </p:val>
                                        </p:tav>
                                      </p:tavLst>
                                    </p:anim>
                                    <p:anim calcmode="lin" valueType="num">
                                      <p:cBhvr>
                                        <p:cTn id="8" dur="2000" fill="hold"/>
                                        <p:tgtEl>
                                          <p:spTgt spid="3"/>
                                        </p:tgtEl>
                                        <p:attrNameLst>
                                          <p:attrName>ppt_h</p:attrName>
                                        </p:attrNameLst>
                                      </p:cBhvr>
                                      <p:tavLst>
                                        <p:tav tm="0">
                                          <p:val>
                                            <p:fltVal val="0"/>
                                          </p:val>
                                        </p:tav>
                                        <p:tav tm="100000">
                                          <p:val>
                                            <p:strVal val="#ppt_h"/>
                                          </p:val>
                                        </p:tav>
                                      </p:tavLst>
                                    </p:anim>
                                    <p:anim calcmode="lin" valueType="num">
                                      <p:cBhvr>
                                        <p:cTn id="9" dur="2000" fill="hold"/>
                                        <p:tgtEl>
                                          <p:spTgt spid="3"/>
                                        </p:tgtEl>
                                        <p:attrNameLst>
                                          <p:attrName>ppt_x</p:attrName>
                                        </p:attrNameLst>
                                      </p:cBhvr>
                                      <p:tavLst>
                                        <p:tav tm="0" fmla="#ppt_x+(cos(-2*pi*(1-$))*-#ppt_x-sin(-2*pi*(1-$))*(1-#ppt_y))*(1-$)">
                                          <p:val>
                                            <p:fltVal val="0"/>
                                          </p:val>
                                        </p:tav>
                                        <p:tav tm="100000">
                                          <p:val>
                                            <p:fltVal val="1"/>
                                          </p:val>
                                        </p:tav>
                                      </p:tavLst>
                                    </p:anim>
                                    <p:anim calcmode="lin" valueType="num">
                                      <p:cBhvr>
                                        <p:cTn id="10" dur="2000" fill="hold"/>
                                        <p:tgtEl>
                                          <p:spTgt spid="3"/>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مربع نص 1"/>
          <p:cNvSpPr txBox="1"/>
          <p:nvPr/>
        </p:nvSpPr>
        <p:spPr>
          <a:xfrm>
            <a:off x="142844" y="785794"/>
            <a:ext cx="8715436" cy="4985980"/>
          </a:xfrm>
          <a:prstGeom prst="rect">
            <a:avLst/>
          </a:prstGeom>
          <a:noFill/>
        </p:spPr>
        <p:txBody>
          <a:bodyPr wrap="square" rtlCol="1">
            <a:spAutoFit/>
          </a:bodyPr>
          <a:lstStyle/>
          <a:p>
            <a:pPr algn="ctr"/>
            <a:r>
              <a:rPr lang="ar-SA"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ae_AlMothnna" pitchFamily="34" charset="-78"/>
                <a:cs typeface="ae_AlMothnna" pitchFamily="34" charset="-78"/>
              </a:rPr>
              <a:t> </a:t>
            </a:r>
            <a:r>
              <a:rPr lang="ar-SA" sz="200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ae_AlMothnna" pitchFamily="34" charset="-78"/>
                <a:cs typeface="ae_AlMothnna" pitchFamily="34" charset="-78"/>
              </a:rPr>
              <a:t>خطة </a:t>
            </a:r>
            <a:r>
              <a:rPr lang="ar-SA" sz="200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ae_AlMothnna" pitchFamily="34" charset="-78"/>
                <a:cs typeface="ae_AlMothnna" pitchFamily="34" charset="-78"/>
              </a:rPr>
              <a:t>الإخلاء بالمدارس والمنشآت </a:t>
            </a:r>
            <a:r>
              <a:rPr lang="ar-SA" sz="200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ae_AlMothnna" pitchFamily="34" charset="-78"/>
                <a:cs typeface="ae_AlMothnna" pitchFamily="34" charset="-78"/>
              </a:rPr>
              <a:t>التعليمية</a:t>
            </a:r>
            <a:endParaRPr lang="ar-SA"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ae_AlMothnna" pitchFamily="34" charset="-78"/>
              <a:cs typeface="ae_AlMothnna" pitchFamily="34" charset="-78"/>
            </a:endParaRPr>
          </a:p>
          <a:p>
            <a:r>
              <a:rPr lang="en-US" b="1" dirty="0">
                <a:solidFill>
                  <a:schemeClr val="accent4">
                    <a:lumMod val="50000"/>
                  </a:schemeClr>
                </a:solidFill>
              </a:rPr>
              <a:t/>
            </a:r>
            <a:br>
              <a:rPr lang="en-US" b="1" dirty="0">
                <a:solidFill>
                  <a:schemeClr val="accent4">
                    <a:lumMod val="50000"/>
                  </a:schemeClr>
                </a:solidFill>
              </a:rPr>
            </a:br>
            <a:r>
              <a:rPr lang="ar-SA" sz="2000" b="1" dirty="0" smtClean="0">
                <a:solidFill>
                  <a:srgbClr val="C00000"/>
                </a:solidFill>
                <a:latin typeface="Arial Narrow" pitchFamily="34" charset="0"/>
              </a:rPr>
              <a:t>أولا</a:t>
            </a:r>
            <a:r>
              <a:rPr lang="en-US" sz="2000" b="1" dirty="0" smtClean="0">
                <a:solidFill>
                  <a:srgbClr val="C00000"/>
                </a:solidFill>
                <a:latin typeface="Arial Narrow" pitchFamily="34" charset="0"/>
              </a:rPr>
              <a:t> </a:t>
            </a:r>
            <a:r>
              <a:rPr lang="en-US" sz="2000" b="1" dirty="0">
                <a:solidFill>
                  <a:srgbClr val="C00000"/>
                </a:solidFill>
                <a:latin typeface="Arial Narrow" pitchFamily="34" charset="0"/>
              </a:rPr>
              <a:t>/ </a:t>
            </a:r>
            <a:r>
              <a:rPr lang="ar-SA" sz="2000" b="1" dirty="0" smtClean="0">
                <a:solidFill>
                  <a:schemeClr val="accent3">
                    <a:lumMod val="50000"/>
                  </a:schemeClr>
                </a:solidFill>
                <a:latin typeface="Arial Narrow" pitchFamily="34" charset="0"/>
              </a:rPr>
              <a:t>الموقف:- </a:t>
            </a:r>
            <a:r>
              <a:rPr lang="en-US" sz="2000" b="1" dirty="0">
                <a:solidFill>
                  <a:schemeClr val="accent4">
                    <a:lumMod val="50000"/>
                  </a:schemeClr>
                </a:solidFill>
                <a:latin typeface="Arial Narrow" pitchFamily="34" charset="0"/>
              </a:rPr>
              <a:t/>
            </a:r>
            <a:br>
              <a:rPr lang="en-US" sz="2000" b="1" dirty="0">
                <a:solidFill>
                  <a:schemeClr val="accent4">
                    <a:lumMod val="50000"/>
                  </a:schemeClr>
                </a:solidFill>
                <a:latin typeface="Arial Narrow" pitchFamily="34" charset="0"/>
              </a:rPr>
            </a:br>
            <a:r>
              <a:rPr lang="ar-SA" sz="2000" b="1" dirty="0">
                <a:latin typeface="Arial Narrow" pitchFamily="34" charset="0"/>
              </a:rPr>
              <a:t>وقوع حادث حريق </a:t>
            </a:r>
            <a:r>
              <a:rPr lang="ar-SA" sz="2000" b="1" dirty="0" smtClean="0">
                <a:latin typeface="Arial Narrow" pitchFamily="34" charset="0"/>
              </a:rPr>
              <a:t>أو </a:t>
            </a:r>
            <a:r>
              <a:rPr lang="ar-SA" sz="2000" b="1" dirty="0">
                <a:latin typeface="Arial Narrow" pitchFamily="34" charset="0"/>
              </a:rPr>
              <a:t>زلزال أو انهيار في إحدى المدارس أو الجامعات والكليات أو المباني المجاورة لها أثناء أوقات الدراسة باعتبارها من </a:t>
            </a:r>
            <a:r>
              <a:rPr lang="ar-SA" sz="2000" b="1" dirty="0" smtClean="0">
                <a:latin typeface="Arial Narrow" pitchFamily="34" charset="0"/>
              </a:rPr>
              <a:t>أكثر الميداني </a:t>
            </a:r>
            <a:r>
              <a:rPr lang="ar-SA" sz="2000" b="1" dirty="0">
                <a:latin typeface="Arial Narrow" pitchFamily="34" charset="0"/>
              </a:rPr>
              <a:t>العامة كثافة سكانية ، الأمر الذي يستوجب </a:t>
            </a:r>
            <a:r>
              <a:rPr lang="ar-SA" sz="2000" b="1" dirty="0" smtClean="0">
                <a:latin typeface="Arial Narrow" pitchFamily="34" charset="0"/>
              </a:rPr>
              <a:t>إخلاء </a:t>
            </a:r>
            <a:r>
              <a:rPr lang="ar-SA" sz="2000" b="1" dirty="0">
                <a:latin typeface="Arial Narrow" pitchFamily="34" charset="0"/>
              </a:rPr>
              <a:t>الطلاب </a:t>
            </a:r>
            <a:r>
              <a:rPr lang="ar-SA" sz="2000" b="1" dirty="0" smtClean="0">
                <a:latin typeface="Arial Narrow" pitchFamily="34" charset="0"/>
              </a:rPr>
              <a:t>وتعريف </a:t>
            </a:r>
            <a:r>
              <a:rPr lang="ar-SA" sz="2000" b="1" dirty="0">
                <a:latin typeface="Arial Narrow" pitchFamily="34" charset="0"/>
              </a:rPr>
              <a:t>إدارة المنشة التعليمية والطلاب </a:t>
            </a:r>
            <a:r>
              <a:rPr lang="ar-SA" sz="2000" b="1" dirty="0" smtClean="0">
                <a:latin typeface="Arial Narrow" pitchFamily="34" charset="0"/>
              </a:rPr>
              <a:t>بالدور </a:t>
            </a:r>
            <a:r>
              <a:rPr lang="ar-SA" sz="2000" b="1" dirty="0">
                <a:latin typeface="Arial Narrow" pitchFamily="34" charset="0"/>
              </a:rPr>
              <a:t>المطلوب منهم في هذه الحالة للمحافظة على الأرواح والممتلكات والقضاء على الحوادث في مهدها</a:t>
            </a:r>
            <a:r>
              <a:rPr lang="en-US" sz="2000" b="1" dirty="0">
                <a:latin typeface="Arial Narrow" pitchFamily="34" charset="0"/>
              </a:rPr>
              <a:t> .</a:t>
            </a:r>
            <a:br>
              <a:rPr lang="en-US" sz="2000" b="1" dirty="0">
                <a:latin typeface="Arial Narrow" pitchFamily="34" charset="0"/>
              </a:rPr>
            </a:br>
            <a:r>
              <a:rPr lang="ar-SA" sz="2000" b="1" dirty="0">
                <a:latin typeface="Arial Narrow" pitchFamily="34" charset="0"/>
              </a:rPr>
              <a:t>حيث تبدأ الحوادث أيا كان حجمها صغيرة للغاية وفي أغلب الأحيان يمكن السيطرة عليها والابتعاد عن خطرها قبل استفحالها وانتشار </a:t>
            </a:r>
            <a:r>
              <a:rPr lang="ar-SA" sz="2000" b="1" dirty="0" smtClean="0">
                <a:latin typeface="Arial Narrow" pitchFamily="34" charset="0"/>
              </a:rPr>
              <a:t>أدخنتها </a:t>
            </a:r>
            <a:r>
              <a:rPr lang="ar-SA" sz="2000" b="1" dirty="0">
                <a:latin typeface="Arial Narrow" pitchFamily="34" charset="0"/>
              </a:rPr>
              <a:t>السامة الخانقة وانطلاقاً من هذا الأساس كان الإعلام العام </a:t>
            </a:r>
            <a:r>
              <a:rPr lang="ar-SA" sz="2000" b="1" dirty="0" smtClean="0">
                <a:latin typeface="Arial Narrow" pitchFamily="34" charset="0"/>
              </a:rPr>
              <a:t>بكيفية </a:t>
            </a:r>
            <a:r>
              <a:rPr lang="ar-SA" sz="2000" b="1" dirty="0">
                <a:latin typeface="Arial Narrow" pitchFamily="34" charset="0"/>
              </a:rPr>
              <a:t>مواجهة مثل هذه الحوادث بقليل من التدبير ينعكس أثره بفعالية عند مواجهتها</a:t>
            </a:r>
            <a:r>
              <a:rPr lang="en-US" sz="2000" b="1" dirty="0">
                <a:latin typeface="Arial Narrow" pitchFamily="34" charset="0"/>
              </a:rPr>
              <a:t> </a:t>
            </a:r>
            <a:r>
              <a:rPr lang="en-US" sz="2000" b="1" dirty="0" smtClean="0">
                <a:latin typeface="Arial Narrow" pitchFamily="34" charset="0"/>
              </a:rPr>
              <a:t>.</a:t>
            </a:r>
            <a:endParaRPr lang="ar-SA" sz="2000" b="1" dirty="0" smtClean="0">
              <a:latin typeface="Arial Narrow" pitchFamily="34" charset="0"/>
            </a:endParaRPr>
          </a:p>
          <a:p>
            <a:r>
              <a:rPr lang="en-US" sz="2000" b="1" dirty="0">
                <a:solidFill>
                  <a:schemeClr val="accent4">
                    <a:lumMod val="50000"/>
                  </a:schemeClr>
                </a:solidFill>
                <a:latin typeface="Arial Narrow" pitchFamily="34" charset="0"/>
              </a:rPr>
              <a:t/>
            </a:r>
            <a:br>
              <a:rPr lang="en-US" sz="2000" b="1" dirty="0">
                <a:solidFill>
                  <a:schemeClr val="accent4">
                    <a:lumMod val="50000"/>
                  </a:schemeClr>
                </a:solidFill>
                <a:latin typeface="Arial Narrow" pitchFamily="34" charset="0"/>
              </a:rPr>
            </a:br>
            <a:r>
              <a:rPr lang="ar-SA" sz="2000" b="1" dirty="0">
                <a:solidFill>
                  <a:schemeClr val="accent4">
                    <a:lumMod val="50000"/>
                  </a:schemeClr>
                </a:solidFill>
                <a:latin typeface="Arial Narrow" pitchFamily="34" charset="0"/>
              </a:rPr>
              <a:t>أ</a:t>
            </a:r>
            <a:r>
              <a:rPr lang="en-US" sz="2000" b="1" dirty="0">
                <a:solidFill>
                  <a:schemeClr val="accent4">
                    <a:lumMod val="50000"/>
                  </a:schemeClr>
                </a:solidFill>
                <a:latin typeface="Arial Narrow" pitchFamily="34" charset="0"/>
              </a:rPr>
              <a:t> </a:t>
            </a:r>
            <a:r>
              <a:rPr lang="en-US" sz="2000" b="1" dirty="0">
                <a:solidFill>
                  <a:schemeClr val="accent3">
                    <a:lumMod val="50000"/>
                  </a:schemeClr>
                </a:solidFill>
                <a:latin typeface="Arial Narrow" pitchFamily="34" charset="0"/>
              </a:rPr>
              <a:t>–</a:t>
            </a:r>
            <a:r>
              <a:rPr lang="en-US" sz="2000" b="1" dirty="0">
                <a:solidFill>
                  <a:schemeClr val="accent4">
                    <a:lumMod val="50000"/>
                  </a:schemeClr>
                </a:solidFill>
                <a:latin typeface="Arial Narrow" pitchFamily="34" charset="0"/>
              </a:rPr>
              <a:t> </a:t>
            </a:r>
            <a:r>
              <a:rPr lang="ar-SA" sz="2000" b="1" u="sng" dirty="0">
                <a:solidFill>
                  <a:srgbClr val="C00000"/>
                </a:solidFill>
                <a:latin typeface="Arial Narrow" pitchFamily="34" charset="0"/>
              </a:rPr>
              <a:t>الإفترضيات ( المخاطر </a:t>
            </a:r>
            <a:r>
              <a:rPr lang="ar-SA" sz="2000" b="1" u="sng" dirty="0" smtClean="0">
                <a:solidFill>
                  <a:srgbClr val="C00000"/>
                </a:solidFill>
                <a:latin typeface="Arial Narrow" pitchFamily="34" charset="0"/>
              </a:rPr>
              <a:t>المحتملة</a:t>
            </a:r>
            <a:r>
              <a:rPr lang="en-US" sz="2000" b="1" u="sng" dirty="0" smtClean="0">
                <a:solidFill>
                  <a:srgbClr val="C00000"/>
                </a:solidFill>
                <a:latin typeface="Arial Narrow" pitchFamily="34" charset="0"/>
              </a:rPr>
              <a:t>( </a:t>
            </a:r>
            <a:r>
              <a:rPr lang="ar-SA" sz="2000" b="1" u="sng" dirty="0" smtClean="0">
                <a:solidFill>
                  <a:srgbClr val="C00000"/>
                </a:solidFill>
                <a:latin typeface="Arial Narrow" pitchFamily="34" charset="0"/>
              </a:rPr>
              <a:t> 0</a:t>
            </a:r>
            <a:endParaRPr lang="en-US" sz="2000" b="1" u="sng" dirty="0" smtClean="0">
              <a:solidFill>
                <a:srgbClr val="C00000"/>
              </a:solidFill>
              <a:latin typeface="Arial Narrow" pitchFamily="34" charset="0"/>
            </a:endParaRPr>
          </a:p>
          <a:p>
            <a:r>
              <a:rPr lang="ar-SA" sz="2000" b="1" dirty="0" smtClean="0">
                <a:solidFill>
                  <a:srgbClr val="C00000"/>
                </a:solidFill>
                <a:latin typeface="Arial Narrow" pitchFamily="34" charset="0"/>
              </a:rPr>
              <a:t>1- </a:t>
            </a:r>
            <a:r>
              <a:rPr lang="ar-SA" sz="2000" b="1" dirty="0" smtClean="0">
                <a:latin typeface="Arial Narrow" pitchFamily="34" charset="0"/>
              </a:rPr>
              <a:t>وقوع </a:t>
            </a:r>
            <a:r>
              <a:rPr lang="ar-SA" sz="2000" b="1" dirty="0">
                <a:latin typeface="Arial Narrow" pitchFamily="34" charset="0"/>
              </a:rPr>
              <a:t>حادث حريق بالمدرسة</a:t>
            </a:r>
            <a:r>
              <a:rPr lang="en-US" sz="2000" b="1" dirty="0">
                <a:latin typeface="Arial Narrow" pitchFamily="34" charset="0"/>
              </a:rPr>
              <a:t> .</a:t>
            </a:r>
            <a:br>
              <a:rPr lang="en-US" sz="2000" b="1" dirty="0">
                <a:latin typeface="Arial Narrow" pitchFamily="34" charset="0"/>
              </a:rPr>
            </a:br>
            <a:r>
              <a:rPr lang="ar-SA" sz="2000" b="1" dirty="0" smtClean="0">
                <a:solidFill>
                  <a:srgbClr val="C00000"/>
                </a:solidFill>
                <a:latin typeface="Arial Narrow" pitchFamily="34" charset="0"/>
              </a:rPr>
              <a:t>2-</a:t>
            </a:r>
            <a:r>
              <a:rPr lang="ar-SA" sz="2000" b="1" dirty="0" smtClean="0">
                <a:latin typeface="Arial Narrow" pitchFamily="34" charset="0"/>
              </a:rPr>
              <a:t> وقوع </a:t>
            </a:r>
            <a:r>
              <a:rPr lang="ar-SA" sz="2000" b="1" dirty="0">
                <a:latin typeface="Arial Narrow" pitchFamily="34" charset="0"/>
              </a:rPr>
              <a:t>حوادث حريق أو </a:t>
            </a:r>
            <a:r>
              <a:rPr lang="ar-SA" sz="2000" b="1" dirty="0" smtClean="0">
                <a:latin typeface="Arial Narrow" pitchFamily="34" charset="0"/>
              </a:rPr>
              <a:t>انهيار </a:t>
            </a:r>
            <a:r>
              <a:rPr lang="ar-SA" sz="2000" b="1" dirty="0">
                <a:latin typeface="Arial Narrow" pitchFamily="34" charset="0"/>
              </a:rPr>
              <a:t>بالمنازل المجاورة للمدرسة</a:t>
            </a:r>
            <a:r>
              <a:rPr lang="en-US" sz="2000" b="1" dirty="0">
                <a:latin typeface="Arial Narrow" pitchFamily="34" charset="0"/>
              </a:rPr>
              <a:t> .</a:t>
            </a:r>
            <a:br>
              <a:rPr lang="en-US" sz="2000" b="1" dirty="0">
                <a:latin typeface="Arial Narrow" pitchFamily="34" charset="0"/>
              </a:rPr>
            </a:br>
            <a:r>
              <a:rPr lang="ar-SA" sz="2000" b="1" dirty="0" smtClean="0">
                <a:solidFill>
                  <a:srgbClr val="C00000"/>
                </a:solidFill>
                <a:latin typeface="Arial Narrow" pitchFamily="34" charset="0"/>
              </a:rPr>
              <a:t>3-</a:t>
            </a:r>
            <a:r>
              <a:rPr lang="ar-SA" sz="2000" b="1" dirty="0" smtClean="0">
                <a:latin typeface="Arial Narrow" pitchFamily="34" charset="0"/>
              </a:rPr>
              <a:t> تعرض </a:t>
            </a:r>
            <a:r>
              <a:rPr lang="ar-SA" sz="2000" b="1" dirty="0">
                <a:latin typeface="Arial Narrow" pitchFamily="34" charset="0"/>
              </a:rPr>
              <a:t>جزء من المدرسة أو المجمعات التعليمية </a:t>
            </a:r>
            <a:r>
              <a:rPr lang="ar-SA" sz="2000" b="1" dirty="0" smtClean="0">
                <a:latin typeface="Arial Narrow" pitchFamily="34" charset="0"/>
              </a:rPr>
              <a:t>للانهيار</a:t>
            </a:r>
            <a:r>
              <a:rPr lang="en-US" sz="2000" b="1" dirty="0" smtClean="0">
                <a:latin typeface="Arial Narrow" pitchFamily="34" charset="0"/>
              </a:rPr>
              <a:t> .</a:t>
            </a:r>
          </a:p>
          <a:p>
            <a:r>
              <a:rPr lang="ar-SA" sz="2000" b="1" dirty="0" smtClean="0">
                <a:solidFill>
                  <a:srgbClr val="C00000"/>
                </a:solidFill>
                <a:latin typeface="Arial Narrow" pitchFamily="34" charset="0"/>
              </a:rPr>
              <a:t>4-</a:t>
            </a:r>
            <a:r>
              <a:rPr lang="en-US" sz="2000" b="1" dirty="0" smtClean="0">
                <a:latin typeface="Arial Narrow" pitchFamily="34" charset="0"/>
              </a:rPr>
              <a:t> </a:t>
            </a:r>
            <a:r>
              <a:rPr lang="ar-SA" sz="2000" b="1" dirty="0">
                <a:latin typeface="Arial Narrow" pitchFamily="34" charset="0"/>
              </a:rPr>
              <a:t>وقوع </a:t>
            </a:r>
            <a:r>
              <a:rPr lang="ar-SA" sz="2000" b="1" dirty="0" smtClean="0">
                <a:latin typeface="Arial Narrow" pitchFamily="34" charset="0"/>
              </a:rPr>
              <a:t>زلزال</a:t>
            </a:r>
            <a:endParaRPr lang="ar-SA" dirty="0">
              <a:latin typeface="Arial Narrow" pitchFamily="34" charset="0"/>
            </a:endParaRPr>
          </a:p>
        </p:txBody>
      </p:sp>
      <p:pic>
        <p:nvPicPr>
          <p:cNvPr id="5" name="Picture 2" descr="http://www.kentfire.crislis.co.uk/images/newfire2.gif"/>
          <p:cNvPicPr>
            <a:picLocks noChangeAspect="1" noChangeArrowheads="1" noCrop="1"/>
          </p:cNvPicPr>
          <p:nvPr/>
        </p:nvPicPr>
        <p:blipFill>
          <a:blip r:embed="rId2">
            <a:clrChange>
              <a:clrFrom>
                <a:srgbClr val="000000"/>
              </a:clrFrom>
              <a:clrTo>
                <a:srgbClr val="000000">
                  <a:alpha val="0"/>
                </a:srgbClr>
              </a:clrTo>
            </a:clrChange>
          </a:blip>
          <a:srcRect/>
          <a:stretch>
            <a:fillRect/>
          </a:stretch>
        </p:blipFill>
        <p:spPr bwMode="auto">
          <a:xfrm>
            <a:off x="-1000164" y="3714752"/>
            <a:ext cx="4071966" cy="3601188"/>
          </a:xfrm>
          <a:prstGeom prst="rect">
            <a:avLst/>
          </a:prstGeom>
          <a:noFill/>
        </p:spPr>
      </p:pic>
      <p:sp>
        <p:nvSpPr>
          <p:cNvPr id="4" name="عنصر نائب للتاريخ 3"/>
          <p:cNvSpPr>
            <a:spLocks noGrp="1"/>
          </p:cNvSpPr>
          <p:nvPr>
            <p:ph type="dt" sz="half" idx="10"/>
          </p:nvPr>
        </p:nvSpPr>
        <p:spPr/>
        <p:txBody>
          <a:bodyPr/>
          <a:lstStyle/>
          <a:p>
            <a:fld id="{A5E9725F-029B-46F5-ABCD-6BE4AFE657D8}" type="datetime2">
              <a:rPr lang="ar-SA" smtClean="0"/>
              <a:t>الثلاثاء، 11/محرم/1433</a:t>
            </a:fld>
            <a:endParaRPr lang="ar-SA"/>
          </a:p>
        </p:txBody>
      </p:sp>
    </p:spTree>
  </p:cSld>
  <p:clrMapOvr>
    <a:masterClrMapping/>
  </p:clrMapOvr>
  <p:transition spd="slow" advClick="0" advTm="30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5"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2000" fill="hold"/>
                                        <p:tgtEl>
                                          <p:spTgt spid="2"/>
                                        </p:tgtEl>
                                        <p:attrNameLst>
                                          <p:attrName>ppt_w</p:attrName>
                                        </p:attrNameLst>
                                      </p:cBhvr>
                                      <p:tavLst>
                                        <p:tav tm="0">
                                          <p:val>
                                            <p:fltVal val="0"/>
                                          </p:val>
                                        </p:tav>
                                        <p:tav tm="100000">
                                          <p:val>
                                            <p:strVal val="#ppt_w"/>
                                          </p:val>
                                        </p:tav>
                                      </p:tavLst>
                                    </p:anim>
                                    <p:anim calcmode="lin" valueType="num">
                                      <p:cBhvr>
                                        <p:cTn id="8" dur="2000" fill="hold"/>
                                        <p:tgtEl>
                                          <p:spTgt spid="2"/>
                                        </p:tgtEl>
                                        <p:attrNameLst>
                                          <p:attrName>ppt_h</p:attrName>
                                        </p:attrNameLst>
                                      </p:cBhvr>
                                      <p:tavLst>
                                        <p:tav tm="0">
                                          <p:val>
                                            <p:fltVal val="0"/>
                                          </p:val>
                                        </p:tav>
                                        <p:tav tm="100000">
                                          <p:val>
                                            <p:strVal val="#ppt_h"/>
                                          </p:val>
                                        </p:tav>
                                      </p:tavLst>
                                    </p:anim>
                                    <p:anim calcmode="lin" valueType="num">
                                      <p:cBhvr>
                                        <p:cTn id="9" dur="2000" fill="hold"/>
                                        <p:tgtEl>
                                          <p:spTgt spid="2"/>
                                        </p:tgtEl>
                                        <p:attrNameLst>
                                          <p:attrName>ppt_x</p:attrName>
                                        </p:attrNameLst>
                                      </p:cBhvr>
                                      <p:tavLst>
                                        <p:tav tm="0" fmla="#ppt_x+(cos(-2*pi*(1-$))*-#ppt_x-sin(-2*pi*(1-$))*(1-#ppt_y))*(1-$)">
                                          <p:val>
                                            <p:fltVal val="0"/>
                                          </p:val>
                                        </p:tav>
                                        <p:tav tm="100000">
                                          <p:val>
                                            <p:fltVal val="1"/>
                                          </p:val>
                                        </p:tav>
                                      </p:tavLst>
                                    </p:anim>
                                    <p:anim calcmode="lin" valueType="num">
                                      <p:cBhvr>
                                        <p:cTn id="10" dur="2000" fill="hold"/>
                                        <p:tgtEl>
                                          <p:spTgt spid="2"/>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مربع نص 1"/>
          <p:cNvSpPr txBox="1"/>
          <p:nvPr/>
        </p:nvSpPr>
        <p:spPr>
          <a:xfrm>
            <a:off x="642910" y="948690"/>
            <a:ext cx="8286840" cy="5909310"/>
          </a:xfrm>
          <a:prstGeom prst="rect">
            <a:avLst/>
          </a:prstGeom>
          <a:noFill/>
        </p:spPr>
        <p:txBody>
          <a:bodyPr wrap="square" rtlCol="1">
            <a:spAutoFit/>
          </a:bodyPr>
          <a:lstStyle/>
          <a:p>
            <a:r>
              <a:rPr lang="en-US" b="1" dirty="0" smtClean="0"/>
              <a:t/>
            </a:r>
            <a:br>
              <a:rPr lang="en-US" b="1" dirty="0" smtClean="0"/>
            </a:br>
            <a:r>
              <a:rPr lang="ar-SA" sz="2400" b="1" dirty="0" smtClean="0">
                <a:solidFill>
                  <a:schemeClr val="accent3">
                    <a:lumMod val="50000"/>
                  </a:schemeClr>
                </a:solidFill>
                <a:latin typeface="Arial" pitchFamily="34" charset="0"/>
                <a:cs typeface="Arial" pitchFamily="34" charset="0"/>
              </a:rPr>
              <a:t>ب – </a:t>
            </a:r>
            <a:r>
              <a:rPr lang="ar-SA" sz="2400" b="1" u="sng" dirty="0" smtClean="0">
                <a:solidFill>
                  <a:srgbClr val="C00000"/>
                </a:solidFill>
                <a:latin typeface="Arial" pitchFamily="34" charset="0"/>
                <a:cs typeface="Arial" pitchFamily="34" charset="0"/>
              </a:rPr>
              <a:t>تحليل المخاطر</a:t>
            </a:r>
            <a:r>
              <a:rPr lang="en-US" sz="2400" b="1" dirty="0" smtClean="0">
                <a:latin typeface="Arial" pitchFamily="34" charset="0"/>
                <a:cs typeface="Arial" pitchFamily="34" charset="0"/>
              </a:rPr>
              <a:t/>
            </a:r>
            <a:br>
              <a:rPr lang="en-US" sz="2400" b="1" dirty="0" smtClean="0">
                <a:latin typeface="Arial" pitchFamily="34" charset="0"/>
                <a:cs typeface="Arial" pitchFamily="34" charset="0"/>
              </a:rPr>
            </a:br>
            <a:r>
              <a:rPr lang="ar-SA" sz="2400" b="1" dirty="0" smtClean="0">
                <a:latin typeface="Arial" pitchFamily="34" charset="0"/>
                <a:cs typeface="Arial" pitchFamily="34" charset="0"/>
              </a:rPr>
              <a:t>1- </a:t>
            </a:r>
            <a:r>
              <a:rPr lang="en-US" sz="2400" b="1" dirty="0" smtClean="0">
                <a:latin typeface="Arial" pitchFamily="34" charset="0"/>
                <a:cs typeface="Arial" pitchFamily="34" charset="0"/>
              </a:rPr>
              <a:t> </a:t>
            </a:r>
            <a:r>
              <a:rPr lang="ar-SA" sz="2400" b="1" dirty="0" smtClean="0">
                <a:latin typeface="Arial" pitchFamily="34" charset="0"/>
                <a:cs typeface="Arial" pitchFamily="34" charset="0"/>
              </a:rPr>
              <a:t>حدوث أضرار بشرية</a:t>
            </a:r>
            <a:r>
              <a:rPr lang="en-US" sz="2400" b="1" dirty="0" smtClean="0">
                <a:latin typeface="Arial" pitchFamily="34" charset="0"/>
                <a:cs typeface="Arial" pitchFamily="34" charset="0"/>
              </a:rPr>
              <a:t> .</a:t>
            </a:r>
            <a:br>
              <a:rPr lang="en-US" sz="2400" b="1" dirty="0" smtClean="0">
                <a:latin typeface="Arial" pitchFamily="34" charset="0"/>
                <a:cs typeface="Arial" pitchFamily="34" charset="0"/>
              </a:rPr>
            </a:br>
            <a:r>
              <a:rPr lang="ar-SA" sz="2400" b="1" dirty="0" smtClean="0">
                <a:latin typeface="Arial" pitchFamily="34" charset="0"/>
                <a:cs typeface="Arial" pitchFamily="34" charset="0"/>
              </a:rPr>
              <a:t>2- أضار مادية</a:t>
            </a:r>
            <a:r>
              <a:rPr lang="en-US" sz="2400" b="1" dirty="0" smtClean="0">
                <a:latin typeface="Arial" pitchFamily="34" charset="0"/>
                <a:cs typeface="Arial" pitchFamily="34" charset="0"/>
              </a:rPr>
              <a:t> .</a:t>
            </a:r>
            <a:br>
              <a:rPr lang="en-US" sz="2400" b="1" dirty="0" smtClean="0">
                <a:latin typeface="Arial" pitchFamily="34" charset="0"/>
                <a:cs typeface="Arial" pitchFamily="34" charset="0"/>
              </a:rPr>
            </a:br>
            <a:r>
              <a:rPr lang="ar-SA" sz="2400" b="1" dirty="0" smtClean="0">
                <a:latin typeface="Arial" pitchFamily="34" charset="0"/>
                <a:cs typeface="Arial" pitchFamily="34" charset="0"/>
              </a:rPr>
              <a:t>3-</a:t>
            </a:r>
            <a:r>
              <a:rPr lang="en-US" sz="2400" b="1" dirty="0" smtClean="0">
                <a:latin typeface="Arial" pitchFamily="34" charset="0"/>
                <a:cs typeface="Arial" pitchFamily="34" charset="0"/>
              </a:rPr>
              <a:t> </a:t>
            </a:r>
            <a:r>
              <a:rPr lang="ar-SA" sz="2400" b="1" dirty="0" smtClean="0">
                <a:latin typeface="Arial" pitchFamily="34" charset="0"/>
                <a:cs typeface="Arial" pitchFamily="34" charset="0"/>
              </a:rPr>
              <a:t>أضرار نفسية</a:t>
            </a:r>
            <a:r>
              <a:rPr lang="en-US" sz="2400" b="1" dirty="0" smtClean="0">
                <a:latin typeface="Arial" pitchFamily="34" charset="0"/>
                <a:cs typeface="Arial" pitchFamily="34" charset="0"/>
              </a:rPr>
              <a:t> .</a:t>
            </a:r>
            <a:r>
              <a:rPr lang="ar-SA" sz="2400" b="1" dirty="0" smtClean="0">
                <a:latin typeface="Arial" pitchFamily="34" charset="0"/>
                <a:cs typeface="Arial" pitchFamily="34" charset="0"/>
              </a:rPr>
              <a:t> </a:t>
            </a:r>
          </a:p>
          <a:p>
            <a:r>
              <a:rPr lang="en-US" sz="2400" b="1" dirty="0" smtClean="0">
                <a:latin typeface="Arial" pitchFamily="34" charset="0"/>
                <a:cs typeface="Arial" pitchFamily="34" charset="0"/>
              </a:rPr>
              <a:t/>
            </a:r>
            <a:br>
              <a:rPr lang="en-US" sz="2400" b="1" dirty="0" smtClean="0">
                <a:latin typeface="Arial" pitchFamily="34" charset="0"/>
                <a:cs typeface="Arial" pitchFamily="34" charset="0"/>
              </a:rPr>
            </a:br>
            <a:r>
              <a:rPr lang="ar-SA" sz="2400" b="1" dirty="0" smtClean="0">
                <a:solidFill>
                  <a:schemeClr val="accent3">
                    <a:lumMod val="50000"/>
                  </a:schemeClr>
                </a:solidFill>
                <a:latin typeface="Arial" pitchFamily="34" charset="0"/>
                <a:cs typeface="Arial" pitchFamily="34" charset="0"/>
              </a:rPr>
              <a:t>ج – </a:t>
            </a:r>
            <a:r>
              <a:rPr lang="ar-SA" sz="2400" b="1" dirty="0" smtClean="0">
                <a:solidFill>
                  <a:srgbClr val="C00000"/>
                </a:solidFill>
                <a:latin typeface="Arial" pitchFamily="34" charset="0"/>
                <a:cs typeface="Arial" pitchFamily="34" charset="0"/>
              </a:rPr>
              <a:t>أهداف الخط </a:t>
            </a:r>
          </a:p>
          <a:p>
            <a:r>
              <a:rPr lang="ar-SA" sz="2400" b="1" dirty="0" smtClean="0">
                <a:latin typeface="Arial" pitchFamily="34" charset="0"/>
                <a:cs typeface="Arial" pitchFamily="34" charset="0"/>
              </a:rPr>
              <a:t>1- حماية الأرواح الممتلكات</a:t>
            </a:r>
            <a:r>
              <a:rPr lang="en-US" sz="2400" b="1" dirty="0" smtClean="0">
                <a:latin typeface="Arial" pitchFamily="34" charset="0"/>
                <a:cs typeface="Arial" pitchFamily="34" charset="0"/>
              </a:rPr>
              <a:t> .</a:t>
            </a:r>
            <a:br>
              <a:rPr lang="en-US" sz="2400" b="1" dirty="0" smtClean="0">
                <a:latin typeface="Arial" pitchFamily="34" charset="0"/>
                <a:cs typeface="Arial" pitchFamily="34" charset="0"/>
              </a:rPr>
            </a:br>
            <a:r>
              <a:rPr lang="ar-SA" sz="2400" b="1" dirty="0" smtClean="0">
                <a:latin typeface="Arial" pitchFamily="34" charset="0"/>
                <a:cs typeface="Arial" pitchFamily="34" charset="0"/>
              </a:rPr>
              <a:t>2-</a:t>
            </a:r>
            <a:r>
              <a:rPr lang="en-US" sz="2400" b="1" dirty="0" smtClean="0">
                <a:latin typeface="Arial" pitchFamily="34" charset="0"/>
                <a:cs typeface="Arial" pitchFamily="34" charset="0"/>
              </a:rPr>
              <a:t> </a:t>
            </a:r>
            <a:r>
              <a:rPr lang="ar-SA" sz="2400" b="1" dirty="0" smtClean="0">
                <a:latin typeface="Arial" pitchFamily="34" charset="0"/>
                <a:cs typeface="Arial" pitchFamily="34" charset="0"/>
              </a:rPr>
              <a:t>الاستعداد النفسي لمواجهة الأخطار</a:t>
            </a:r>
            <a:r>
              <a:rPr lang="en-US" sz="2400" b="1" dirty="0" smtClean="0">
                <a:latin typeface="Arial" pitchFamily="34" charset="0"/>
                <a:cs typeface="Arial" pitchFamily="34" charset="0"/>
              </a:rPr>
              <a:t> .</a:t>
            </a:r>
            <a:br>
              <a:rPr lang="en-US" sz="2400" b="1" dirty="0" smtClean="0">
                <a:latin typeface="Arial" pitchFamily="34" charset="0"/>
                <a:cs typeface="Arial" pitchFamily="34" charset="0"/>
              </a:rPr>
            </a:br>
            <a:r>
              <a:rPr lang="ar-SA" sz="2400" b="1" dirty="0" smtClean="0">
                <a:latin typeface="Arial" pitchFamily="34" charset="0"/>
                <a:cs typeface="Arial" pitchFamily="34" charset="0"/>
              </a:rPr>
              <a:t>3-</a:t>
            </a:r>
            <a:r>
              <a:rPr lang="en-US" sz="2400" b="1" dirty="0" smtClean="0">
                <a:latin typeface="Arial" pitchFamily="34" charset="0"/>
                <a:cs typeface="Arial" pitchFamily="34" charset="0"/>
              </a:rPr>
              <a:t> </a:t>
            </a:r>
            <a:r>
              <a:rPr lang="ar-SA" sz="2400" b="1" dirty="0" smtClean="0">
                <a:latin typeface="Arial" pitchFamily="34" charset="0"/>
                <a:cs typeface="Arial" pitchFamily="34" charset="0"/>
              </a:rPr>
              <a:t>معرفة أقرب طرق النجاة بالمدرسة أو المنشأة التعليمية</a:t>
            </a:r>
            <a:r>
              <a:rPr lang="en-US" sz="2400" b="1" dirty="0" smtClean="0">
                <a:latin typeface="Arial" pitchFamily="34" charset="0"/>
                <a:cs typeface="Arial" pitchFamily="34" charset="0"/>
              </a:rPr>
              <a:t> .</a:t>
            </a:r>
            <a:br>
              <a:rPr lang="en-US" sz="2400" b="1" dirty="0" smtClean="0">
                <a:latin typeface="Arial" pitchFamily="34" charset="0"/>
                <a:cs typeface="Arial" pitchFamily="34" charset="0"/>
              </a:rPr>
            </a:br>
            <a:r>
              <a:rPr lang="ar-SA" sz="2400" b="1" dirty="0" smtClean="0">
                <a:latin typeface="Arial" pitchFamily="34" charset="0"/>
                <a:cs typeface="Arial" pitchFamily="34" charset="0"/>
              </a:rPr>
              <a:t>4- التنظيم الجماعي للتصرف الأمثل وقت الطوارئ</a:t>
            </a:r>
            <a:r>
              <a:rPr lang="en-US" sz="2400" b="1" dirty="0" smtClean="0">
                <a:latin typeface="Arial" pitchFamily="34" charset="0"/>
                <a:cs typeface="Arial" pitchFamily="34" charset="0"/>
              </a:rPr>
              <a:t> .</a:t>
            </a:r>
            <a:br>
              <a:rPr lang="en-US" sz="2400" b="1" dirty="0" smtClean="0">
                <a:latin typeface="Arial" pitchFamily="34" charset="0"/>
                <a:cs typeface="Arial" pitchFamily="34" charset="0"/>
              </a:rPr>
            </a:br>
            <a:r>
              <a:rPr lang="ar-SA" sz="2400" b="1" dirty="0" smtClean="0">
                <a:latin typeface="Arial" pitchFamily="34" charset="0"/>
                <a:cs typeface="Arial" pitchFamily="34" charset="0"/>
              </a:rPr>
              <a:t>5- تنمية روح التعاون بين الأسرة التعليمية</a:t>
            </a:r>
            <a:r>
              <a:rPr lang="en-US" sz="2400" b="1" dirty="0" smtClean="0">
                <a:latin typeface="Arial" pitchFamily="34" charset="0"/>
                <a:cs typeface="Arial" pitchFamily="34" charset="0"/>
              </a:rPr>
              <a:t> .</a:t>
            </a:r>
            <a:br>
              <a:rPr lang="en-US" sz="2400" b="1" dirty="0" smtClean="0">
                <a:latin typeface="Arial" pitchFamily="34" charset="0"/>
                <a:cs typeface="Arial" pitchFamily="34" charset="0"/>
              </a:rPr>
            </a:br>
            <a:r>
              <a:rPr lang="ar-SA" sz="2400" b="1" dirty="0" smtClean="0">
                <a:latin typeface="Arial" pitchFamily="34" charset="0"/>
                <a:cs typeface="Arial" pitchFamily="34" charset="0"/>
              </a:rPr>
              <a:t>6- تجنب الآثار الناجمة عن الفزع وقت الحوادث وما يؤدي بسببه حدوث</a:t>
            </a:r>
          </a:p>
          <a:p>
            <a:r>
              <a:rPr lang="ar-SA" sz="2400" b="1" dirty="0" smtClean="0">
                <a:latin typeface="Arial" pitchFamily="34" charset="0"/>
                <a:cs typeface="Arial" pitchFamily="34" charset="0"/>
              </a:rPr>
              <a:t>     وفيات وإصابات نتيجة الدهس أثناء عملية الإخلاء</a:t>
            </a:r>
            <a:r>
              <a:rPr lang="en-US" sz="2400" b="1" dirty="0" smtClean="0">
                <a:latin typeface="Arial" pitchFamily="34" charset="0"/>
                <a:cs typeface="Arial" pitchFamily="34" charset="0"/>
              </a:rPr>
              <a:t> .</a:t>
            </a:r>
            <a:br>
              <a:rPr lang="en-US" sz="2400" b="1" dirty="0" smtClean="0">
                <a:latin typeface="Arial" pitchFamily="34" charset="0"/>
                <a:cs typeface="Arial" pitchFamily="34" charset="0"/>
              </a:rPr>
            </a:br>
            <a:r>
              <a:rPr lang="ar-SA" sz="2400" b="1" dirty="0" smtClean="0">
                <a:latin typeface="Arial" pitchFamily="34" charset="0"/>
                <a:cs typeface="Arial" pitchFamily="34" charset="0"/>
              </a:rPr>
              <a:t>8- التعامل مع الحدث بفاعلية</a:t>
            </a:r>
            <a:r>
              <a:rPr lang="en-US" sz="2400" b="1" dirty="0" smtClean="0">
                <a:latin typeface="Arial" pitchFamily="34" charset="0"/>
                <a:cs typeface="Arial" pitchFamily="34" charset="0"/>
              </a:rPr>
              <a:t> .</a:t>
            </a:r>
            <a:br>
              <a:rPr lang="en-US" sz="2400" b="1" dirty="0" smtClean="0">
                <a:latin typeface="Arial" pitchFamily="34" charset="0"/>
                <a:cs typeface="Arial" pitchFamily="34" charset="0"/>
              </a:rPr>
            </a:br>
            <a:endParaRPr lang="ar-SA" sz="2400" dirty="0">
              <a:latin typeface="Arial" pitchFamily="34" charset="0"/>
              <a:cs typeface="Arial" pitchFamily="34" charset="0"/>
            </a:endParaRPr>
          </a:p>
        </p:txBody>
      </p:sp>
      <p:pic>
        <p:nvPicPr>
          <p:cNvPr id="4" name="Picture 2" descr="http://www.kentfire.crislis.co.uk/images/newfire2.gif"/>
          <p:cNvPicPr>
            <a:picLocks noChangeAspect="1" noChangeArrowheads="1" noCrop="1"/>
          </p:cNvPicPr>
          <p:nvPr/>
        </p:nvPicPr>
        <p:blipFill>
          <a:blip r:embed="rId2">
            <a:clrChange>
              <a:clrFrom>
                <a:srgbClr val="000000"/>
              </a:clrFrom>
              <a:clrTo>
                <a:srgbClr val="000000">
                  <a:alpha val="0"/>
                </a:srgbClr>
              </a:clrTo>
            </a:clrChange>
          </a:blip>
          <a:srcRect/>
          <a:stretch>
            <a:fillRect/>
          </a:stretch>
        </p:blipFill>
        <p:spPr bwMode="auto">
          <a:xfrm>
            <a:off x="-1000164" y="3714752"/>
            <a:ext cx="4071966" cy="3601188"/>
          </a:xfrm>
          <a:prstGeom prst="rect">
            <a:avLst/>
          </a:prstGeom>
          <a:noFill/>
        </p:spPr>
      </p:pic>
      <p:sp>
        <p:nvSpPr>
          <p:cNvPr id="6" name="مستطيل 5"/>
          <p:cNvSpPr/>
          <p:nvPr/>
        </p:nvSpPr>
        <p:spPr>
          <a:xfrm>
            <a:off x="7572396" y="428604"/>
            <a:ext cx="1279516" cy="707886"/>
          </a:xfrm>
          <a:prstGeom prst="rect">
            <a:avLst/>
          </a:prstGeom>
          <a:noFill/>
        </p:spPr>
        <p:txBody>
          <a:bodyPr wrap="non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ar-SA" sz="4000" b="1" cap="none"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تابــــع</a:t>
            </a:r>
            <a:endParaRPr lang="ar-SA" sz="4000" b="1" cap="none"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
        <p:nvSpPr>
          <p:cNvPr id="5" name="عنصر نائب للتاريخ 4"/>
          <p:cNvSpPr>
            <a:spLocks noGrp="1"/>
          </p:cNvSpPr>
          <p:nvPr>
            <p:ph type="dt" sz="half" idx="10"/>
          </p:nvPr>
        </p:nvSpPr>
        <p:spPr/>
        <p:txBody>
          <a:bodyPr/>
          <a:lstStyle/>
          <a:p>
            <a:fld id="{75C371F7-1767-4534-8994-9A01A4AC34B2}" type="datetime2">
              <a:rPr lang="ar-SA" smtClean="0"/>
              <a:t>الثلاثاء، 11/محرم/1433</a:t>
            </a:fld>
            <a:endParaRPr lang="ar-SA"/>
          </a:p>
        </p:txBody>
      </p:sp>
    </p:spTree>
  </p:cSld>
  <p:clrMapOvr>
    <a:masterClrMapping/>
  </p:clrMapOvr>
  <p:transition spd="slow" advClick="0" advTm="30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5"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2000" fill="hold"/>
                                        <p:tgtEl>
                                          <p:spTgt spid="2"/>
                                        </p:tgtEl>
                                        <p:attrNameLst>
                                          <p:attrName>ppt_w</p:attrName>
                                        </p:attrNameLst>
                                      </p:cBhvr>
                                      <p:tavLst>
                                        <p:tav tm="0">
                                          <p:val>
                                            <p:fltVal val="0"/>
                                          </p:val>
                                        </p:tav>
                                        <p:tav tm="100000">
                                          <p:val>
                                            <p:strVal val="#ppt_w"/>
                                          </p:val>
                                        </p:tav>
                                      </p:tavLst>
                                    </p:anim>
                                    <p:anim calcmode="lin" valueType="num">
                                      <p:cBhvr>
                                        <p:cTn id="8" dur="2000" fill="hold"/>
                                        <p:tgtEl>
                                          <p:spTgt spid="2"/>
                                        </p:tgtEl>
                                        <p:attrNameLst>
                                          <p:attrName>ppt_h</p:attrName>
                                        </p:attrNameLst>
                                      </p:cBhvr>
                                      <p:tavLst>
                                        <p:tav tm="0">
                                          <p:val>
                                            <p:fltVal val="0"/>
                                          </p:val>
                                        </p:tav>
                                        <p:tav tm="100000">
                                          <p:val>
                                            <p:strVal val="#ppt_h"/>
                                          </p:val>
                                        </p:tav>
                                      </p:tavLst>
                                    </p:anim>
                                    <p:anim calcmode="lin" valueType="num">
                                      <p:cBhvr>
                                        <p:cTn id="9" dur="2000" fill="hold"/>
                                        <p:tgtEl>
                                          <p:spTgt spid="2"/>
                                        </p:tgtEl>
                                        <p:attrNameLst>
                                          <p:attrName>ppt_x</p:attrName>
                                        </p:attrNameLst>
                                      </p:cBhvr>
                                      <p:tavLst>
                                        <p:tav tm="0" fmla="#ppt_x+(cos(-2*pi*(1-$))*-#ppt_x-sin(-2*pi*(1-$))*(1-#ppt_y))*(1-$)">
                                          <p:val>
                                            <p:fltVal val="0"/>
                                          </p:val>
                                        </p:tav>
                                        <p:tav tm="100000">
                                          <p:val>
                                            <p:fltVal val="1"/>
                                          </p:val>
                                        </p:tav>
                                      </p:tavLst>
                                    </p:anim>
                                    <p:anim calcmode="lin" valueType="num">
                                      <p:cBhvr>
                                        <p:cTn id="10" dur="2000" fill="hold"/>
                                        <p:tgtEl>
                                          <p:spTgt spid="2"/>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http://www.kentfire.crislis.co.uk/images/newfire2.gif"/>
          <p:cNvPicPr>
            <a:picLocks noChangeAspect="1" noChangeArrowheads="1" noCrop="1"/>
          </p:cNvPicPr>
          <p:nvPr/>
        </p:nvPicPr>
        <p:blipFill>
          <a:blip r:embed="rId2">
            <a:clrChange>
              <a:clrFrom>
                <a:srgbClr val="000000"/>
              </a:clrFrom>
              <a:clrTo>
                <a:srgbClr val="000000">
                  <a:alpha val="0"/>
                </a:srgbClr>
              </a:clrTo>
            </a:clrChange>
          </a:blip>
          <a:srcRect/>
          <a:stretch>
            <a:fillRect/>
          </a:stretch>
        </p:blipFill>
        <p:spPr bwMode="auto">
          <a:xfrm>
            <a:off x="-1000164" y="3714752"/>
            <a:ext cx="4071966" cy="3601188"/>
          </a:xfrm>
          <a:prstGeom prst="rect">
            <a:avLst/>
          </a:prstGeom>
          <a:noFill/>
        </p:spPr>
      </p:pic>
      <p:sp>
        <p:nvSpPr>
          <p:cNvPr id="3" name="مستطيل 2"/>
          <p:cNvSpPr/>
          <p:nvPr/>
        </p:nvSpPr>
        <p:spPr>
          <a:xfrm>
            <a:off x="285720" y="1000108"/>
            <a:ext cx="8643966" cy="5539978"/>
          </a:xfrm>
          <a:prstGeom prst="rect">
            <a:avLst/>
          </a:prstGeom>
        </p:spPr>
        <p:txBody>
          <a:bodyPr wrap="square">
            <a:spAutoFit/>
          </a:bodyPr>
          <a:lstStyle/>
          <a:p>
            <a:r>
              <a:rPr lang="en-US" b="1" dirty="0" smtClean="0"/>
              <a:t/>
            </a:r>
            <a:br>
              <a:rPr lang="en-US" b="1" dirty="0" smtClean="0"/>
            </a:br>
            <a:r>
              <a:rPr lang="ar-SA" sz="2400" b="1" dirty="0" smtClean="0">
                <a:solidFill>
                  <a:schemeClr val="accent3">
                    <a:lumMod val="50000"/>
                  </a:schemeClr>
                </a:solidFill>
                <a:latin typeface="Arial" pitchFamily="34" charset="0"/>
                <a:cs typeface="Arial" pitchFamily="34" charset="0"/>
              </a:rPr>
              <a:t>ثانياً / </a:t>
            </a:r>
            <a:r>
              <a:rPr lang="ar-SA" sz="2400" b="1" dirty="0" smtClean="0">
                <a:solidFill>
                  <a:srgbClr val="C00000"/>
                </a:solidFill>
                <a:latin typeface="Arial" pitchFamily="34" charset="0"/>
                <a:cs typeface="Arial" pitchFamily="34" charset="0"/>
              </a:rPr>
              <a:t>المهمة</a:t>
            </a:r>
            <a:r>
              <a:rPr lang="ar-SA" sz="2400" b="1" dirty="0" smtClean="0">
                <a:latin typeface="Arial" pitchFamily="34" charset="0"/>
                <a:cs typeface="Arial" pitchFamily="34" charset="0"/>
              </a:rPr>
              <a:t> </a:t>
            </a:r>
            <a:r>
              <a:rPr lang="en-US" sz="2400" b="1" dirty="0" smtClean="0">
                <a:latin typeface="Arial" pitchFamily="34" charset="0"/>
                <a:cs typeface="Arial" pitchFamily="34" charset="0"/>
              </a:rPr>
              <a:t/>
            </a:r>
            <a:br>
              <a:rPr lang="en-US" sz="2400" b="1" dirty="0" smtClean="0">
                <a:latin typeface="Arial" pitchFamily="34" charset="0"/>
                <a:cs typeface="Arial" pitchFamily="34" charset="0"/>
              </a:rPr>
            </a:br>
            <a:r>
              <a:rPr lang="ar-SA" sz="2400" b="1" dirty="0" smtClean="0">
                <a:latin typeface="Arial" pitchFamily="34" charset="0"/>
                <a:cs typeface="Arial" pitchFamily="34" charset="0"/>
              </a:rPr>
              <a:t>سرعة السيطرة على الحادث بإخماده بالوسائل المتوفرة وسرعة إخلاء الطلاب حتى وصول فرق الدفاع المدني ووصول المسئولين لاتخاذ القرارات والتدابير التي تضمن سير العمل بالشكل المطلوب بالتنسيق مع المسئول بالدفاع المدني بالموقع</a:t>
            </a:r>
            <a:r>
              <a:rPr lang="en-US" sz="2400" b="1" dirty="0" smtClean="0">
                <a:latin typeface="Arial" pitchFamily="34" charset="0"/>
                <a:cs typeface="Arial" pitchFamily="34" charset="0"/>
              </a:rPr>
              <a:t> .</a:t>
            </a:r>
            <a:br>
              <a:rPr lang="en-US" sz="2400" b="1" dirty="0" smtClean="0">
                <a:latin typeface="Arial" pitchFamily="34" charset="0"/>
                <a:cs typeface="Arial" pitchFamily="34" charset="0"/>
              </a:rPr>
            </a:br>
            <a:endParaRPr lang="ar-SA" sz="2400" b="1" dirty="0" smtClean="0">
              <a:latin typeface="Arial" pitchFamily="34" charset="0"/>
              <a:cs typeface="Arial" pitchFamily="34" charset="0"/>
            </a:endParaRPr>
          </a:p>
          <a:p>
            <a:r>
              <a:rPr lang="ar-SA" sz="2400" b="1" dirty="0" smtClean="0">
                <a:solidFill>
                  <a:schemeClr val="accent3">
                    <a:lumMod val="50000"/>
                  </a:schemeClr>
                </a:solidFill>
                <a:latin typeface="Arial" pitchFamily="34" charset="0"/>
                <a:cs typeface="Arial" pitchFamily="34" charset="0"/>
              </a:rPr>
              <a:t>ثالثاً / </a:t>
            </a:r>
            <a:r>
              <a:rPr lang="ar-SA" sz="2400" b="1" dirty="0" smtClean="0">
                <a:solidFill>
                  <a:srgbClr val="C00000"/>
                </a:solidFill>
                <a:latin typeface="Arial" pitchFamily="34" charset="0"/>
                <a:cs typeface="Arial" pitchFamily="34" charset="0"/>
              </a:rPr>
              <a:t>التنفيذ</a:t>
            </a:r>
            <a:r>
              <a:rPr lang="en-US" sz="2400" b="1" dirty="0" smtClean="0">
                <a:latin typeface="Arial" pitchFamily="34" charset="0"/>
                <a:cs typeface="Arial" pitchFamily="34" charset="0"/>
              </a:rPr>
              <a:t/>
            </a:r>
            <a:br>
              <a:rPr lang="en-US" sz="2400" b="1" dirty="0" smtClean="0">
                <a:latin typeface="Arial" pitchFamily="34" charset="0"/>
                <a:cs typeface="Arial" pitchFamily="34" charset="0"/>
              </a:rPr>
            </a:br>
            <a:r>
              <a:rPr lang="ar-SA" sz="2400" b="1" dirty="0" smtClean="0">
                <a:latin typeface="Arial" pitchFamily="34" charset="0"/>
                <a:cs typeface="Arial" pitchFamily="34" charset="0"/>
              </a:rPr>
              <a:t>1-</a:t>
            </a:r>
            <a:r>
              <a:rPr lang="en-US" sz="2400" b="1" dirty="0" smtClean="0">
                <a:latin typeface="Arial" pitchFamily="34" charset="0"/>
                <a:cs typeface="Arial" pitchFamily="34" charset="0"/>
              </a:rPr>
              <a:t> </a:t>
            </a:r>
            <a:r>
              <a:rPr lang="ar-SA" sz="2400" b="1" dirty="0" smtClean="0">
                <a:latin typeface="Arial" pitchFamily="34" charset="0"/>
                <a:cs typeface="Arial" pitchFamily="34" charset="0"/>
              </a:rPr>
              <a:t>يجب على إدارة المنشأة التعليمية تحديد مواطن الخطورة بها ومعرفتها حتى يمكن</a:t>
            </a:r>
          </a:p>
          <a:p>
            <a:r>
              <a:rPr lang="ar-SA" sz="2400" b="1" dirty="0" smtClean="0">
                <a:latin typeface="Arial" pitchFamily="34" charset="0"/>
                <a:cs typeface="Arial" pitchFamily="34" charset="0"/>
              </a:rPr>
              <a:t>    اتخاذ الحلول المناسبة في عملية المواجهة</a:t>
            </a:r>
            <a:r>
              <a:rPr lang="en-US" sz="2400" b="1" dirty="0" smtClean="0">
                <a:latin typeface="Arial" pitchFamily="34" charset="0"/>
                <a:cs typeface="Arial" pitchFamily="34" charset="0"/>
              </a:rPr>
              <a:t> .</a:t>
            </a:r>
            <a:br>
              <a:rPr lang="en-US" sz="2400" b="1" dirty="0" smtClean="0">
                <a:latin typeface="Arial" pitchFamily="34" charset="0"/>
                <a:cs typeface="Arial" pitchFamily="34" charset="0"/>
              </a:rPr>
            </a:br>
            <a:r>
              <a:rPr lang="ar-SA" sz="2400" b="1" dirty="0" smtClean="0">
                <a:latin typeface="Arial" pitchFamily="34" charset="0"/>
                <a:cs typeface="Arial" pitchFamily="34" charset="0"/>
              </a:rPr>
              <a:t>2- تشكيل لجان بالمنشأة من العاملين بها تقوم باختيار أعضاء المجموعات العامة </a:t>
            </a:r>
          </a:p>
          <a:p>
            <a:r>
              <a:rPr lang="ar-SA" sz="2400" b="1" dirty="0" smtClean="0">
                <a:latin typeface="Arial" pitchFamily="34" charset="0"/>
                <a:cs typeface="Arial" pitchFamily="34" charset="0"/>
              </a:rPr>
              <a:t>    لتنفيذ الأعمال اللازمة من العاملين بالمنشأة والطلاب والطالبات ويراعى في </a:t>
            </a:r>
          </a:p>
          <a:p>
            <a:r>
              <a:rPr lang="ar-SA" sz="2400" b="1" dirty="0" smtClean="0">
                <a:latin typeface="Arial" pitchFamily="34" charset="0"/>
                <a:cs typeface="Arial" pitchFamily="34" charset="0"/>
              </a:rPr>
              <a:t>    مثل هذه الحالة العوامل المختلفة الشخصية والنفسية والجسمية وأن يسمى</a:t>
            </a:r>
          </a:p>
          <a:p>
            <a:r>
              <a:rPr lang="ar-SA" sz="2400" b="1" dirty="0" smtClean="0">
                <a:latin typeface="Arial" pitchFamily="34" charset="0"/>
                <a:cs typeface="Arial" pitchFamily="34" charset="0"/>
              </a:rPr>
              <a:t>    أعضاء المجموعات قدر الإمكان بصفته الوظيفية لضمان استمرارية </a:t>
            </a:r>
          </a:p>
          <a:p>
            <a:r>
              <a:rPr lang="ar-SA" sz="2400" b="1" dirty="0" smtClean="0">
                <a:latin typeface="Arial" pitchFamily="34" charset="0"/>
                <a:cs typeface="Arial" pitchFamily="34" charset="0"/>
              </a:rPr>
              <a:t>    الخطة وتحديد الأدوار حتى يكون كل عضو بالمجموعة الواحدة يعرف</a:t>
            </a:r>
          </a:p>
          <a:p>
            <a:r>
              <a:rPr lang="ar-SA" sz="2400" b="1" dirty="0" smtClean="0">
                <a:latin typeface="Arial" pitchFamily="34" charset="0"/>
                <a:cs typeface="Arial" pitchFamily="34" charset="0"/>
              </a:rPr>
              <a:t>    مسبقاً الدور المطلوب منه وتكون تلك المجموعات على النحو التالي </a:t>
            </a:r>
            <a:endParaRPr lang="ar-SA" sz="2400" dirty="0">
              <a:latin typeface="Arial" pitchFamily="34" charset="0"/>
              <a:cs typeface="Arial" pitchFamily="34" charset="0"/>
            </a:endParaRPr>
          </a:p>
        </p:txBody>
      </p:sp>
      <p:sp>
        <p:nvSpPr>
          <p:cNvPr id="5" name="مستطيل 4"/>
          <p:cNvSpPr/>
          <p:nvPr/>
        </p:nvSpPr>
        <p:spPr>
          <a:xfrm>
            <a:off x="7572396" y="500042"/>
            <a:ext cx="1279516" cy="707886"/>
          </a:xfrm>
          <a:prstGeom prst="rect">
            <a:avLst/>
          </a:prstGeom>
          <a:noFill/>
        </p:spPr>
        <p:txBody>
          <a:bodyPr wrap="non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ar-SA" sz="4000" b="1" cap="none"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تابــــع</a:t>
            </a:r>
            <a:endParaRPr lang="ar-SA" sz="4000" b="1" cap="none"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
        <p:nvSpPr>
          <p:cNvPr id="6" name="عنصر نائب للتاريخ 5"/>
          <p:cNvSpPr>
            <a:spLocks noGrp="1"/>
          </p:cNvSpPr>
          <p:nvPr>
            <p:ph type="dt" sz="half" idx="10"/>
          </p:nvPr>
        </p:nvSpPr>
        <p:spPr/>
        <p:txBody>
          <a:bodyPr/>
          <a:lstStyle/>
          <a:p>
            <a:fld id="{FADCF84B-7777-4D9A-B52D-BC3971400358}" type="datetime2">
              <a:rPr lang="ar-SA" smtClean="0"/>
              <a:t>الثلاثاء، 11/محرم/1433</a:t>
            </a:fld>
            <a:endParaRPr lang="ar-SA"/>
          </a:p>
        </p:txBody>
      </p:sp>
    </p:spTree>
  </p:cSld>
  <p:clrMapOvr>
    <a:masterClrMapping/>
  </p:clrMapOvr>
  <p:transition spd="slow" advClick="0" advTm="30000">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مستطيل 5"/>
          <p:cNvSpPr/>
          <p:nvPr/>
        </p:nvSpPr>
        <p:spPr>
          <a:xfrm>
            <a:off x="0" y="0"/>
            <a:ext cx="9144000" cy="685800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a:p>
        </p:txBody>
      </p:sp>
      <p:pic>
        <p:nvPicPr>
          <p:cNvPr id="32770" name="Picture 2" descr="http://thumbs.bc.jncdn.com/b98395004d4baf22f768854811617395_lm.jpg"/>
          <p:cNvPicPr>
            <a:picLocks noChangeAspect="1" noChangeArrowheads="1"/>
          </p:cNvPicPr>
          <p:nvPr/>
        </p:nvPicPr>
        <p:blipFill>
          <a:blip r:embed="rId2"/>
          <a:srcRect/>
          <a:stretch>
            <a:fillRect/>
          </a:stretch>
        </p:blipFill>
        <p:spPr bwMode="auto">
          <a:xfrm>
            <a:off x="5214942" y="357166"/>
            <a:ext cx="3500462" cy="2857520"/>
          </a:xfrm>
          <a:prstGeom prst="rect">
            <a:avLst/>
          </a:prstGeom>
          <a:solidFill>
            <a:srgbClr val="FFFFFF">
              <a:shade val="85000"/>
            </a:srgbClr>
          </a:solidFill>
          <a:ln w="28575"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pic>
        <p:nvPicPr>
          <p:cNvPr id="32772" name="Picture 4" descr="http://up3.up-images.com/up/uploads4/images/images-8e941db43b.jpg"/>
          <p:cNvPicPr>
            <a:picLocks noChangeAspect="1" noChangeArrowheads="1"/>
          </p:cNvPicPr>
          <p:nvPr/>
        </p:nvPicPr>
        <p:blipFill>
          <a:blip r:embed="rId3"/>
          <a:srcRect/>
          <a:stretch>
            <a:fillRect/>
          </a:stretch>
        </p:blipFill>
        <p:spPr bwMode="auto">
          <a:xfrm>
            <a:off x="5572132" y="3571876"/>
            <a:ext cx="3143272" cy="2786082"/>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p:spPr>
      </p:pic>
      <p:pic>
        <p:nvPicPr>
          <p:cNvPr id="32774" name="Picture 6" descr="http://up3.up-images.com/up/uploads4/images/images-334029abc5.jpg"/>
          <p:cNvPicPr>
            <a:picLocks noChangeAspect="1" noChangeArrowheads="1"/>
          </p:cNvPicPr>
          <p:nvPr/>
        </p:nvPicPr>
        <p:blipFill>
          <a:blip r:embed="rId4"/>
          <a:srcRect/>
          <a:stretch>
            <a:fillRect/>
          </a:stretch>
        </p:blipFill>
        <p:spPr bwMode="auto">
          <a:xfrm>
            <a:off x="500034" y="3589711"/>
            <a:ext cx="4357718" cy="3268289"/>
          </a:xfrm>
          <a:prstGeom prst="rect">
            <a:avLst/>
          </a:prstGeom>
          <a:solidFill>
            <a:srgbClr val="FFFFFF">
              <a:shade val="85000"/>
            </a:srgbClr>
          </a:solidFill>
          <a:ln w="101600" cap="sq">
            <a:solidFill>
              <a:srgbClr val="FDFDFD"/>
            </a:solidFill>
            <a:miter lim="800000"/>
          </a:ln>
          <a:effectLst>
            <a:outerShdw blurRad="57150" dist="37500" dir="7560000" sy="98000" kx="110000" ky="200000" algn="tl" rotWithShape="0">
              <a:srgbClr val="000000">
                <a:alpha val="20000"/>
              </a:srgbClr>
            </a:outerShdw>
          </a:effectLst>
          <a:scene3d>
            <a:camera prst="perspectiveRelaxed">
              <a:rot lat="18960000" lon="0" rev="0"/>
            </a:camera>
            <a:lightRig rig="twoPt" dir="t">
              <a:rot lat="0" lon="0" rev="7200000"/>
            </a:lightRig>
          </a:scene3d>
          <a:sp3d prstMaterial="matte">
            <a:bevelT w="22860" h="12700"/>
            <a:contourClr>
              <a:srgbClr val="FFFFFF"/>
            </a:contourClr>
          </a:sp3d>
        </p:spPr>
      </p:pic>
      <p:pic>
        <p:nvPicPr>
          <p:cNvPr id="32776" name="Picture 8" descr="http://thumbs.bc.jncdn.com/7c066e54f699c8ebf560ff7c82e0e064_lm.jpg"/>
          <p:cNvPicPr>
            <a:picLocks noChangeAspect="1" noChangeArrowheads="1"/>
          </p:cNvPicPr>
          <p:nvPr/>
        </p:nvPicPr>
        <p:blipFill>
          <a:blip r:embed="rId5"/>
          <a:srcRect l="7299" t="7999" r="6934" b="10000"/>
          <a:stretch>
            <a:fillRect/>
          </a:stretch>
        </p:blipFill>
        <p:spPr bwMode="auto">
          <a:xfrm>
            <a:off x="571472" y="500042"/>
            <a:ext cx="3786214" cy="3000372"/>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p:spPr>
      </p:pic>
      <p:sp>
        <p:nvSpPr>
          <p:cNvPr id="7" name="مستطيل 6"/>
          <p:cNvSpPr/>
          <p:nvPr/>
        </p:nvSpPr>
        <p:spPr>
          <a:xfrm rot="20426184">
            <a:off x="127511" y="2649880"/>
            <a:ext cx="8971624" cy="2308324"/>
          </a:xfrm>
          <a:prstGeom prst="rect">
            <a:avLst/>
          </a:prstGeom>
          <a:noFill/>
        </p:spPr>
        <p:txBody>
          <a:bodyPr wrap="square" lIns="91440" tIns="45720" rIns="91440" bIns="45720">
            <a:spAutoFit/>
            <a:scene3d>
              <a:camera prst="orthographicFront">
                <a:rot lat="300000" lon="0" rev="0"/>
              </a:camera>
              <a:lightRig rig="threePt" dir="t"/>
            </a:scene3d>
          </a:bodyPr>
          <a:lstStyle/>
          <a:p>
            <a:pPr algn="ctr"/>
            <a:r>
              <a:rPr lang="ar-SA" sz="7200" b="1" dirty="0" smtClean="0">
                <a:ln w="1905"/>
                <a:gradFill flip="none" rotWithShape="1">
                  <a:gsLst>
                    <a:gs pos="0">
                      <a:srgbClr val="FFF200"/>
                    </a:gs>
                    <a:gs pos="45000">
                      <a:srgbClr val="FF7A00"/>
                    </a:gs>
                    <a:gs pos="70000">
                      <a:srgbClr val="FF0300"/>
                    </a:gs>
                    <a:gs pos="100000">
                      <a:srgbClr val="4D0808"/>
                    </a:gs>
                  </a:gsLst>
                  <a:lin ang="5400000" scaled="0"/>
                  <a:tileRect/>
                </a:gradFill>
                <a:effectLst>
                  <a:innerShdw blurRad="69850" dist="43180" dir="5400000">
                    <a:srgbClr val="000000">
                      <a:alpha val="65000"/>
                    </a:srgbClr>
                  </a:innerShdw>
                </a:effectLst>
                <a:latin typeface="ae_AlMothnna" pitchFamily="34" charset="-78"/>
                <a:cs typeface="ae_AlMothnna" pitchFamily="34" charset="-78"/>
              </a:rPr>
              <a:t>معاً يداً بيد نسلك درب السلامة</a:t>
            </a:r>
            <a:endParaRPr lang="ar-SA" sz="7200" b="1" dirty="0">
              <a:ln w="1905"/>
              <a:gradFill flip="none" rotWithShape="1">
                <a:gsLst>
                  <a:gs pos="0">
                    <a:srgbClr val="FFF200"/>
                  </a:gs>
                  <a:gs pos="45000">
                    <a:srgbClr val="FF7A00"/>
                  </a:gs>
                  <a:gs pos="70000">
                    <a:srgbClr val="FF0300"/>
                  </a:gs>
                  <a:gs pos="100000">
                    <a:srgbClr val="4D0808"/>
                  </a:gs>
                </a:gsLst>
                <a:lin ang="5400000" scaled="0"/>
                <a:tileRect/>
              </a:gradFill>
              <a:effectLst>
                <a:innerShdw blurRad="69850" dist="43180" dir="5400000">
                  <a:srgbClr val="000000">
                    <a:alpha val="65000"/>
                  </a:srgbClr>
                </a:innerShdw>
              </a:effectLst>
              <a:latin typeface="ae_AlMothnna" pitchFamily="34" charset="-78"/>
              <a:cs typeface="ae_AlMothnna" pitchFamily="34" charset="-78"/>
            </a:endParaRPr>
          </a:p>
        </p:txBody>
      </p:sp>
      <p:pic>
        <p:nvPicPr>
          <p:cNvPr id="8" name="Picture 6" descr="http://sewar.panet.co.il/images/2009/04/17/untitled1.gif"/>
          <p:cNvPicPr>
            <a:picLocks noChangeAspect="1" noChangeArrowheads="1"/>
          </p:cNvPicPr>
          <p:nvPr/>
        </p:nvPicPr>
        <p:blipFill>
          <a:blip r:embed="rId6">
            <a:clrChange>
              <a:clrFrom>
                <a:srgbClr val="000000"/>
              </a:clrFrom>
              <a:clrTo>
                <a:srgbClr val="000000">
                  <a:alpha val="0"/>
                </a:srgbClr>
              </a:clrTo>
            </a:clrChange>
          </a:blip>
          <a:srcRect/>
          <a:stretch>
            <a:fillRect/>
          </a:stretch>
        </p:blipFill>
        <p:spPr bwMode="auto">
          <a:xfrm>
            <a:off x="0" y="4286256"/>
            <a:ext cx="9144000" cy="2571744"/>
          </a:xfrm>
          <a:prstGeom prst="rect">
            <a:avLst/>
          </a:prstGeom>
          <a:noFill/>
        </p:spPr>
      </p:pic>
      <p:sp>
        <p:nvSpPr>
          <p:cNvPr id="9" name="عنصر نائب للتاريخ 8"/>
          <p:cNvSpPr>
            <a:spLocks noGrp="1"/>
          </p:cNvSpPr>
          <p:nvPr>
            <p:ph type="dt" sz="half" idx="10"/>
          </p:nvPr>
        </p:nvSpPr>
        <p:spPr/>
        <p:txBody>
          <a:bodyPr/>
          <a:lstStyle/>
          <a:p>
            <a:fld id="{7177F6DB-DDC5-4BA6-B83D-073341E8842C}" type="datetime2">
              <a:rPr lang="ar-SA" smtClean="0"/>
              <a:t>الثلاثاء، 11/محرم/1433</a:t>
            </a:fld>
            <a:endParaRPr lang="ar-SA"/>
          </a:p>
        </p:txBody>
      </p:sp>
    </p:spTree>
  </p:cSld>
  <p:clrMapOvr>
    <a:masterClrMapping/>
  </p:clrMapOvr>
  <p:transition spd="slow" advClick="0" advTm="30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4" presetClass="emph" presetSubtype="0" fill="hold" grpId="0" nodeType="afterEffect">
                                  <p:stCondLst>
                                    <p:cond delay="0"/>
                                  </p:stCondLst>
                                  <p:iterate type="lt">
                                    <p:tmPct val="10000"/>
                                  </p:iterate>
                                  <p:childTnLst>
                                    <p:animMotion origin="layout" path="M 0.0 0.0 L 0.0 -0.07213" pathEditMode="relative" ptsTypes="">
                                      <p:cBhvr>
                                        <p:cTn id="6" dur="1000" accel="50000" decel="50000" autoRev="1" fill="hold">
                                          <p:stCondLst>
                                            <p:cond delay="0"/>
                                          </p:stCondLst>
                                        </p:cTn>
                                        <p:tgtEl>
                                          <p:spTgt spid="7"/>
                                        </p:tgtEl>
                                        <p:attrNameLst>
                                          <p:attrName>ppt_x</p:attrName>
                                          <p:attrName>ppt_y</p:attrName>
                                        </p:attrNameLst>
                                      </p:cBhvr>
                                    </p:animMotion>
                                    <p:animRot by="1500000">
                                      <p:cBhvr>
                                        <p:cTn id="7" dur="500" fill="hold">
                                          <p:stCondLst>
                                            <p:cond delay="0"/>
                                          </p:stCondLst>
                                        </p:cTn>
                                        <p:tgtEl>
                                          <p:spTgt spid="7"/>
                                        </p:tgtEl>
                                        <p:attrNameLst>
                                          <p:attrName>r</p:attrName>
                                        </p:attrNameLst>
                                      </p:cBhvr>
                                    </p:animRot>
                                    <p:animRot by="-1500000">
                                      <p:cBhvr>
                                        <p:cTn id="8" dur="500" fill="hold">
                                          <p:stCondLst>
                                            <p:cond delay="500"/>
                                          </p:stCondLst>
                                        </p:cTn>
                                        <p:tgtEl>
                                          <p:spTgt spid="7"/>
                                        </p:tgtEl>
                                        <p:attrNameLst>
                                          <p:attrName>r</p:attrName>
                                        </p:attrNameLst>
                                      </p:cBhvr>
                                    </p:animRot>
                                    <p:animRot by="-1500000">
                                      <p:cBhvr>
                                        <p:cTn id="9" dur="500" fill="hold">
                                          <p:stCondLst>
                                            <p:cond delay="1000"/>
                                          </p:stCondLst>
                                        </p:cTn>
                                        <p:tgtEl>
                                          <p:spTgt spid="7"/>
                                        </p:tgtEl>
                                        <p:attrNameLst>
                                          <p:attrName>r</p:attrName>
                                        </p:attrNameLst>
                                      </p:cBhvr>
                                    </p:animRot>
                                    <p:animRot by="1500000">
                                      <p:cBhvr>
                                        <p:cTn id="10" dur="500" fill="hold">
                                          <p:stCondLst>
                                            <p:cond delay="1500"/>
                                          </p:stCondLst>
                                        </p:cTn>
                                        <p:tgtEl>
                                          <p:spTgt spid="7"/>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تدفق">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تدفق">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تدفق">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2.xml><?xml version="1.0" encoding="utf-8"?>
<a:theme xmlns:a="http://schemas.openxmlformats.org/drawingml/2006/main" name="سمة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Flow</Template>
  <TotalTime>289</TotalTime>
  <Words>282</Words>
  <Application>Microsoft Office PowerPoint</Application>
  <PresentationFormat>عرض على الشاشة (3:4)‏</PresentationFormat>
  <Paragraphs>99</Paragraphs>
  <Slides>18</Slides>
  <Notes>1</Notes>
  <HiddenSlides>0</HiddenSlides>
  <MMClips>0</MMClips>
  <ScaleCrop>false</ScaleCrop>
  <HeadingPairs>
    <vt:vector size="4" baseType="variant">
      <vt:variant>
        <vt:lpstr>سمة</vt:lpstr>
      </vt:variant>
      <vt:variant>
        <vt:i4>1</vt:i4>
      </vt:variant>
      <vt:variant>
        <vt:lpstr>عناوين الشرائح</vt:lpstr>
      </vt:variant>
      <vt:variant>
        <vt:i4>18</vt:i4>
      </vt:variant>
    </vt:vector>
  </HeadingPairs>
  <TitlesOfParts>
    <vt:vector size="19" baseType="lpstr">
      <vt:lpstr>تدفق</vt:lpstr>
      <vt:lpstr>الشريحة 1</vt:lpstr>
      <vt:lpstr>الشريحة 2</vt:lpstr>
      <vt:lpstr>الشريحة 3</vt:lpstr>
      <vt:lpstr>الشريحة 4</vt:lpstr>
      <vt:lpstr>الشريحة 5</vt:lpstr>
      <vt:lpstr>الشريحة 6</vt:lpstr>
      <vt:lpstr>الشريحة 7</vt:lpstr>
      <vt:lpstr>الشريحة 8</vt:lpstr>
      <vt:lpstr>الشريحة 9</vt:lpstr>
      <vt:lpstr>الشريحة 10</vt:lpstr>
      <vt:lpstr>الشريحة 11</vt:lpstr>
      <vt:lpstr>الشريحة 12</vt:lpstr>
      <vt:lpstr>الشريحة 13</vt:lpstr>
      <vt:lpstr>الشريحة 14</vt:lpstr>
      <vt:lpstr>الشريحة 15</vt:lpstr>
      <vt:lpstr>الشريحة 16</vt:lpstr>
      <vt:lpstr>الشريحة 17</vt:lpstr>
      <vt:lpstr>الشريحة 18</vt:lpstr>
    </vt:vector>
  </TitlesOfParts>
  <Company>Hewlett-Packard</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الشريحة 1</dc:title>
  <dc:creator>stars</dc:creator>
  <cp:lastModifiedBy>stars</cp:lastModifiedBy>
  <cp:revision>36</cp:revision>
  <dcterms:created xsi:type="dcterms:W3CDTF">2011-12-04T18:06:23Z</dcterms:created>
  <dcterms:modified xsi:type="dcterms:W3CDTF">2011-12-06T17:17:56Z</dcterms:modified>
</cp:coreProperties>
</file>