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63" r:id="rId3"/>
    <p:sldId id="264" r:id="rId4"/>
    <p:sldId id="262" r:id="rId5"/>
    <p:sldId id="261" r:id="rId6"/>
    <p:sldId id="266" r:id="rId7"/>
    <p:sldId id="267" r:id="rId8"/>
    <p:sldId id="256" r:id="rId9"/>
    <p:sldId id="257" r:id="rId10"/>
    <p:sldId id="258" r:id="rId11"/>
    <p:sldId id="259" r:id="rId12"/>
    <p:sldId id="260" r:id="rId13"/>
    <p:sldId id="269" r:id="rId14"/>
    <p:sldId id="270" r:id="rId15"/>
    <p:sldId id="271" r:id="rId16"/>
    <p:sldId id="272" r:id="rId17"/>
    <p:sldId id="273" r:id="rId18"/>
    <p:sldId id="274"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1" d="100"/>
          <a:sy n="81" d="100"/>
        </p:scale>
        <p:origin x="-83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17/10/36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17/10/36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17/10/36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17/10/36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17/10/36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17/10/36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17/10/36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17/10/36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17/10/36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17/10/36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17/10/36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ar-SA" smtClean="0"/>
              <a:t>انقر فوق الأيقونة لإضافة صورة</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B8ABB09-4A1D-463E-8065-109CC2B7EFAA}" type="datetimeFigureOut">
              <a:rPr lang="ar-SA" smtClean="0"/>
              <a:t>17/10/36</a:t>
            </a:fld>
            <a:endParaRPr lang="ar-S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1" eaLnBrk="1" latinLnBrk="0" hangingPunct="1">
        <a:spcBef>
          <a:spcPct val="0"/>
        </a:spcBef>
        <a:buNone/>
        <a:defRPr sz="32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5"/>
          <p:cNvSpPr>
            <a:spLocks noGrp="1"/>
          </p:cNvSpPr>
          <p:nvPr>
            <p:ph type="title"/>
          </p:nvPr>
        </p:nvSpPr>
        <p:spPr>
          <a:xfrm>
            <a:off x="1009442" y="404664"/>
            <a:ext cx="7125113" cy="1224136"/>
          </a:xfrm>
        </p:spPr>
        <p:txBody>
          <a:bodyPr/>
          <a:lstStyle/>
          <a:p>
            <a:pPr algn="ctr"/>
            <a:r>
              <a:rPr lang="ar-SA" dirty="0" smtClean="0"/>
              <a:t>بسم الله الرحمن الرحيم</a:t>
            </a:r>
            <a:br>
              <a:rPr lang="ar-SA" dirty="0" smtClean="0"/>
            </a:br>
            <a:r>
              <a:rPr lang="ar-SA" sz="2400" dirty="0" smtClean="0">
                <a:solidFill>
                  <a:srgbClr val="FFC000"/>
                </a:solidFill>
              </a:rPr>
              <a:t>نظرية الاختبارات ( التقليدية والحديثة ) </a:t>
            </a:r>
            <a:endParaRPr lang="ar-SA" dirty="0">
              <a:solidFill>
                <a:srgbClr val="FFC000"/>
              </a:solidFill>
            </a:endParaRPr>
          </a:p>
        </p:txBody>
      </p:sp>
      <p:sp>
        <p:nvSpPr>
          <p:cNvPr id="7" name="عنصر نائب للمحتوى 6"/>
          <p:cNvSpPr>
            <a:spLocks noGrp="1"/>
          </p:cNvSpPr>
          <p:nvPr>
            <p:ph idx="1"/>
          </p:nvPr>
        </p:nvSpPr>
        <p:spPr/>
        <p:txBody>
          <a:bodyPr>
            <a:normAutofit/>
          </a:bodyPr>
          <a:lstStyle/>
          <a:p>
            <a:pPr marL="0" indent="0" algn="ctr">
              <a:buNone/>
            </a:pPr>
            <a:r>
              <a:rPr lang="ar-SA" sz="2800" b="1" dirty="0" smtClean="0">
                <a:solidFill>
                  <a:schemeClr val="accent1">
                    <a:lumMod val="20000"/>
                    <a:lumOff val="80000"/>
                  </a:schemeClr>
                </a:solidFill>
                <a:latin typeface="+mj-lt"/>
                <a:ea typeface="+mj-ea"/>
                <a:cs typeface="Trebuchet MS"/>
              </a:rPr>
              <a:t>لا تنسوا اخوانكم بصالح دعاؤكم</a:t>
            </a:r>
            <a:endParaRPr lang="ar-SA" sz="2800" b="1" dirty="0">
              <a:solidFill>
                <a:schemeClr val="accent1">
                  <a:lumMod val="20000"/>
                  <a:lumOff val="80000"/>
                </a:schemeClr>
              </a:solidFill>
              <a:latin typeface="+mj-lt"/>
              <a:ea typeface="+mj-ea"/>
              <a:cs typeface="Trebuchet MS"/>
            </a:endParaRPr>
          </a:p>
        </p:txBody>
      </p:sp>
    </p:spTree>
    <p:extLst>
      <p:ext uri="{BB962C8B-B14F-4D97-AF65-F5344CB8AC3E}">
        <p14:creationId xmlns:p14="http://schemas.microsoft.com/office/powerpoint/2010/main" val="284400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مستطيل 1"/>
          <p:cNvSpPr/>
          <p:nvPr/>
        </p:nvSpPr>
        <p:spPr>
          <a:xfrm>
            <a:off x="2555776" y="116632"/>
            <a:ext cx="6516216" cy="2785378"/>
          </a:xfrm>
          <a:prstGeom prst="rect">
            <a:avLst/>
          </a:prstGeom>
        </p:spPr>
        <p:txBody>
          <a:bodyPr wrap="square">
            <a:spAutoFit/>
          </a:bodyPr>
          <a:lstStyle/>
          <a:p>
            <a:pPr algn="just"/>
            <a:r>
              <a:rPr lang="ar-SA" sz="2500" dirty="0">
                <a:solidFill>
                  <a:srgbClr val="FF0000"/>
                </a:solidFill>
                <a:cs typeface="AL-Mateen" pitchFamily="2" charset="-78"/>
              </a:rPr>
              <a:t>اقتران معلومات الفقرة :</a:t>
            </a:r>
            <a:endParaRPr lang="en-US" sz="2500" dirty="0">
              <a:solidFill>
                <a:srgbClr val="FF0000"/>
              </a:solidFill>
              <a:cs typeface="AL-Mateen" pitchFamily="2" charset="-78"/>
            </a:endParaRPr>
          </a:p>
          <a:p>
            <a:pPr algn="just"/>
            <a:r>
              <a:rPr lang="ar-SA" sz="2500" dirty="0">
                <a:cs typeface="AL-Mateen" pitchFamily="2" charset="-78"/>
              </a:rPr>
              <a:t>بما أن منحنى اقتران المعلومات يعتمد على الفقرات التي يتكون منها الاختبار سواء كانت منفردة أو مجتمعة .</a:t>
            </a:r>
            <a:endParaRPr lang="en-US" sz="2500" dirty="0">
              <a:cs typeface="AL-Mateen" pitchFamily="2" charset="-78"/>
            </a:endParaRPr>
          </a:p>
          <a:p>
            <a:pPr algn="just"/>
            <a:r>
              <a:rPr lang="ar-SA" sz="2500" dirty="0">
                <a:cs typeface="AL-Mateen" pitchFamily="2" charset="-78"/>
              </a:rPr>
              <a:t>فان النظرية الحديثة تسمي أحيانا بنظرية الفقرة .</a:t>
            </a:r>
            <a:endParaRPr lang="en-US" sz="2500" dirty="0">
              <a:cs typeface="AL-Mateen" pitchFamily="2" charset="-78"/>
            </a:endParaRPr>
          </a:p>
          <a:p>
            <a:pPr algn="just"/>
            <a:r>
              <a:rPr lang="ar-SA" sz="2500" dirty="0">
                <a:cs typeface="AL-Mateen" pitchFamily="2" charset="-78"/>
              </a:rPr>
              <a:t>قيمة مقدار المعلومات الذي تقدمه الفقرة أعلى حد لها عند مستوي القدرة الذي يساوي صعوبة الفقرة وتقل هذه القيمة كلما ابتعدنا عن ذلك المستوي (صفر)حيث يقابل أعلى قمة لمنحنى اقتران المعلومات للفقرة .</a:t>
            </a:r>
            <a:endParaRPr lang="en-US" sz="2500" dirty="0">
              <a:cs typeface="AL-Mateen" pitchFamily="2" charset="-78"/>
            </a:endParaRPr>
          </a:p>
        </p:txBody>
      </p:sp>
      <p:pic>
        <p:nvPicPr>
          <p:cNvPr id="3074" name="Picture 2" descr="C:\Users\master05\Desktop\New folder\New folder\New folder\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178"/>
            <a:ext cx="2431801" cy="2319701"/>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07504" y="2996952"/>
            <a:ext cx="8820472" cy="1815882"/>
          </a:xfrm>
          <a:prstGeom prst="rect">
            <a:avLst/>
          </a:prstGeom>
        </p:spPr>
        <p:txBody>
          <a:bodyPr wrap="square">
            <a:spAutoFit/>
          </a:bodyPr>
          <a:lstStyle/>
          <a:p>
            <a:pPr algn="just"/>
            <a:r>
              <a:rPr lang="ar-SA" sz="2800" dirty="0">
                <a:solidFill>
                  <a:srgbClr val="FF0000"/>
                </a:solidFill>
                <a:cs typeface="AL-Mateen" pitchFamily="2" charset="-78"/>
              </a:rPr>
              <a:t>اقتران معلومات الاختبار :</a:t>
            </a:r>
            <a:endParaRPr lang="en-US" sz="2800" dirty="0">
              <a:solidFill>
                <a:srgbClr val="FF0000"/>
              </a:solidFill>
              <a:cs typeface="AL-Mateen" pitchFamily="2" charset="-78"/>
            </a:endParaRPr>
          </a:p>
          <a:p>
            <a:pPr algn="just"/>
            <a:r>
              <a:rPr lang="ar-SA" sz="2800" dirty="0">
                <a:cs typeface="AL-Mateen" pitchFamily="2" charset="-78"/>
              </a:rPr>
              <a:t>أن الاختبار هو مجموعة من الفقرات فان معلومات الاختبار عند مستوي معين من مستويات القدرة هي مجموع معلومات الفقرات عند ذلك المستوي من القدرة وبذلك يمكن تعريف اقتران معلومات الاختبار من خلال .</a:t>
            </a:r>
            <a:endParaRPr lang="en-US" sz="2800" dirty="0">
              <a:cs typeface="AL-Mateen" pitchFamily="2" charset="-78"/>
            </a:endParaRPr>
          </a:p>
        </p:txBody>
      </p:sp>
      <p:pic>
        <p:nvPicPr>
          <p:cNvPr id="3075" name="Picture 3" descr="C:\Users\master05\Desktop\New folder\New folder\New folder\5.jpg"/>
          <p:cNvPicPr>
            <a:picLocks noChangeAspect="1" noChangeArrowheads="1"/>
          </p:cNvPicPr>
          <p:nvPr/>
        </p:nvPicPr>
        <p:blipFill rotWithShape="1">
          <a:blip r:embed="rId3">
            <a:extLst>
              <a:ext uri="{28A0092B-C50C-407E-A947-70E740481C1C}">
                <a14:useLocalDpi xmlns:a14="http://schemas.microsoft.com/office/drawing/2010/main" val="0"/>
              </a:ext>
            </a:extLst>
          </a:blip>
          <a:srcRect l="5326" t="10972" r="11005"/>
          <a:stretch/>
        </p:blipFill>
        <p:spPr bwMode="auto">
          <a:xfrm>
            <a:off x="888016" y="4941168"/>
            <a:ext cx="7259445" cy="797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48841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animEffect transition="in" filter="circle(in)">
                                      <p:cBhvr>
                                        <p:cTn id="21" dur="2000"/>
                                        <p:tgtEl>
                                          <p:spTgt spid="3074"/>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0" end="0"/>
                                            </p:txEl>
                                          </p:spTgt>
                                        </p:tgtEl>
                                      </p:cBhvr>
                                    </p:animEffect>
                                  </p:childTnLst>
                                </p:cTn>
                              </p:par>
                              <p:par>
                                <p:cTn id="30" presetID="31" presetClass="entr" presetSubtype="0" fill="hold" nodeType="with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3075"/>
                                        </p:tgtEl>
                                        <p:attrNameLst>
                                          <p:attrName>style.visibility</p:attrName>
                                        </p:attrNameLst>
                                      </p:cBhvr>
                                      <p:to>
                                        <p:strVal val="visible"/>
                                      </p:to>
                                    </p:set>
                                    <p:anim calcmode="lin" valueType="num">
                                      <p:cBhvr>
                                        <p:cTn id="40" dur="500" fill="hold"/>
                                        <p:tgtEl>
                                          <p:spTgt spid="3075"/>
                                        </p:tgtEl>
                                        <p:attrNameLst>
                                          <p:attrName>ppt_w</p:attrName>
                                        </p:attrNameLst>
                                      </p:cBhvr>
                                      <p:tavLst>
                                        <p:tav tm="0">
                                          <p:val>
                                            <p:fltVal val="0"/>
                                          </p:val>
                                        </p:tav>
                                        <p:tav tm="100000">
                                          <p:val>
                                            <p:strVal val="#ppt_w"/>
                                          </p:val>
                                        </p:tav>
                                      </p:tavLst>
                                    </p:anim>
                                    <p:anim calcmode="lin" valueType="num">
                                      <p:cBhvr>
                                        <p:cTn id="41" dur="500" fill="hold"/>
                                        <p:tgtEl>
                                          <p:spTgt spid="3075"/>
                                        </p:tgtEl>
                                        <p:attrNameLst>
                                          <p:attrName>ppt_h</p:attrName>
                                        </p:attrNameLst>
                                      </p:cBhvr>
                                      <p:tavLst>
                                        <p:tav tm="0">
                                          <p:val>
                                            <p:fltVal val="0"/>
                                          </p:val>
                                        </p:tav>
                                        <p:tav tm="100000">
                                          <p:val>
                                            <p:strVal val="#ppt_h"/>
                                          </p:val>
                                        </p:tav>
                                      </p:tavLst>
                                    </p:anim>
                                    <p:animEffect transition="in" filter="fade">
                                      <p:cBhvr>
                                        <p:cTn id="42"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4624"/>
            <a:ext cx="8838728" cy="3970318"/>
          </a:xfrm>
          <a:prstGeom prst="rect">
            <a:avLst/>
          </a:prstGeom>
        </p:spPr>
        <p:txBody>
          <a:bodyPr wrap="square">
            <a:spAutoFit/>
          </a:bodyPr>
          <a:lstStyle/>
          <a:p>
            <a:pPr algn="just"/>
            <a:r>
              <a:rPr lang="ar-SA" sz="2800" dirty="0">
                <a:cs typeface="AL-Mateen" pitchFamily="2" charset="-78"/>
              </a:rPr>
              <a:t>وكما هو معروف فانه يمكن إيجاد اقتران المعلومات لكل فقرة في الاختبار كل على حدة وان مقدار الملومات يمكن الحصول علية من كل فقرة سيكون محدودا (قليلا) إذا ما بمقدار المعلومات التي يمكن الحصول عليه من الاختبار .</a:t>
            </a:r>
            <a:endParaRPr lang="en-US" sz="2800" dirty="0">
              <a:cs typeface="AL-Mateen" pitchFamily="2" charset="-78"/>
            </a:endParaRPr>
          </a:p>
          <a:p>
            <a:pPr algn="just"/>
            <a:r>
              <a:rPr lang="ar-SA" sz="2800" dirty="0">
                <a:solidFill>
                  <a:srgbClr val="FF0000"/>
                </a:solidFill>
                <a:cs typeface="AL-Mateen" pitchFamily="2" charset="-78"/>
              </a:rPr>
              <a:t>تعريف اقتران معلومات الفقرة .</a:t>
            </a:r>
            <a:endParaRPr lang="en-US" sz="2800" dirty="0">
              <a:solidFill>
                <a:srgbClr val="FF0000"/>
              </a:solidFill>
              <a:cs typeface="AL-Mateen" pitchFamily="2" charset="-78"/>
            </a:endParaRPr>
          </a:p>
          <a:p>
            <a:pPr algn="just"/>
            <a:r>
              <a:rPr lang="ar-SA" sz="2800" dirty="0">
                <a:cs typeface="AL-Mateen" pitchFamily="2" charset="-78"/>
              </a:rPr>
              <a:t>إن مقدار المعلومات التي يمكن الحصول عليها من الاختبار يتأثر بالنموذج المستخدم حيث أن لكل نموذج افتراضاته ومعلمات ومن هنا فان تعريف معلومات الفقرة يختلف من نموذج إلى اخر .</a:t>
            </a:r>
            <a:endParaRPr lang="en-US" sz="2800" dirty="0">
              <a:cs typeface="AL-Mateen" pitchFamily="2" charset="-78"/>
            </a:endParaRPr>
          </a:p>
          <a:p>
            <a:pPr algn="just"/>
            <a:r>
              <a:rPr lang="ar-SA" sz="2800" dirty="0">
                <a:solidFill>
                  <a:srgbClr val="FF0000"/>
                </a:solidFill>
                <a:cs typeface="AL-Mateen" pitchFamily="2" charset="-78"/>
              </a:rPr>
              <a:t>اولا : النموذج أحادي المعلمة :</a:t>
            </a:r>
            <a:endParaRPr lang="en-US" sz="2800" dirty="0">
              <a:solidFill>
                <a:srgbClr val="FF0000"/>
              </a:solidFill>
              <a:cs typeface="AL-Mateen" pitchFamily="2" charset="-78"/>
            </a:endParaRPr>
          </a:p>
          <a:p>
            <a:pPr algn="just"/>
            <a:r>
              <a:rPr lang="ar-SA" sz="2800" dirty="0">
                <a:cs typeface="AL-Mateen" pitchFamily="2" charset="-78"/>
              </a:rPr>
              <a:t>المعلمة فان التعريف الرياضي لاقتران معلومات الفقرة .</a:t>
            </a:r>
            <a:endParaRPr lang="en-US" sz="2800" dirty="0">
              <a:cs typeface="AL-Mateen" pitchFamily="2" charset="-78"/>
            </a:endParaRPr>
          </a:p>
        </p:txBody>
      </p:sp>
      <p:pic>
        <p:nvPicPr>
          <p:cNvPr id="4098" name="Picture 2" descr="C:\Users\master05\Desktop\New folder\New folder\New folder\5.jpg"/>
          <p:cNvPicPr>
            <a:picLocks noChangeAspect="1" noChangeArrowheads="1"/>
          </p:cNvPicPr>
          <p:nvPr/>
        </p:nvPicPr>
        <p:blipFill rotWithShape="1">
          <a:blip r:embed="rId2">
            <a:extLst>
              <a:ext uri="{28A0092B-C50C-407E-A947-70E740481C1C}">
                <a14:useLocalDpi xmlns:a14="http://schemas.microsoft.com/office/drawing/2010/main" val="0"/>
              </a:ext>
            </a:extLst>
          </a:blip>
          <a:srcRect l="7610" t="22538" r="12549" b="11452"/>
          <a:stretch/>
        </p:blipFill>
        <p:spPr bwMode="auto">
          <a:xfrm>
            <a:off x="179512" y="4047891"/>
            <a:ext cx="6048671" cy="591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9368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2">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nodeType="clickEffect">
                                  <p:stCondLst>
                                    <p:cond delay="0"/>
                                  </p:stCondLst>
                                  <p:childTnLst>
                                    <p:set>
                                      <p:cBhvr>
                                        <p:cTn id="38" dur="1" fill="hold">
                                          <p:stCondLst>
                                            <p:cond delay="0"/>
                                          </p:stCondLst>
                                        </p:cTn>
                                        <p:tgtEl>
                                          <p:spTgt spid="4098"/>
                                        </p:tgtEl>
                                        <p:attrNameLst>
                                          <p:attrName>style.visibility</p:attrName>
                                        </p:attrNameLst>
                                      </p:cBhvr>
                                      <p:to>
                                        <p:strVal val="visible"/>
                                      </p:to>
                                    </p:set>
                                    <p:animEffect transition="in" filter="fade">
                                      <p:cBhvr>
                                        <p:cTn id="39" dur="2000"/>
                                        <p:tgtEl>
                                          <p:spTgt spid="4098"/>
                                        </p:tgtEl>
                                      </p:cBhvr>
                                    </p:animEffect>
                                    <p:anim calcmode="lin" valueType="num">
                                      <p:cBhvr>
                                        <p:cTn id="40" dur="2000" fill="hold"/>
                                        <p:tgtEl>
                                          <p:spTgt spid="4098"/>
                                        </p:tgtEl>
                                        <p:attrNameLst>
                                          <p:attrName>ppt_w</p:attrName>
                                        </p:attrNameLst>
                                      </p:cBhvr>
                                      <p:tavLst>
                                        <p:tav tm="0" fmla="#ppt_w*sin(2.5*pi*$)">
                                          <p:val>
                                            <p:fltVal val="0"/>
                                          </p:val>
                                        </p:tav>
                                        <p:tav tm="100000">
                                          <p:val>
                                            <p:fltVal val="1"/>
                                          </p:val>
                                        </p:tav>
                                      </p:tavLst>
                                    </p:anim>
                                    <p:anim calcmode="lin" valueType="num">
                                      <p:cBhvr>
                                        <p:cTn id="41"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مستطيل 1"/>
          <p:cNvSpPr/>
          <p:nvPr/>
        </p:nvSpPr>
        <p:spPr>
          <a:xfrm>
            <a:off x="72008" y="120114"/>
            <a:ext cx="9036496" cy="1892826"/>
          </a:xfrm>
          <a:prstGeom prst="rect">
            <a:avLst/>
          </a:prstGeom>
        </p:spPr>
        <p:txBody>
          <a:bodyPr wrap="square">
            <a:spAutoFit/>
          </a:bodyPr>
          <a:lstStyle/>
          <a:p>
            <a:pPr algn="just">
              <a:lnSpc>
                <a:spcPct val="150000"/>
              </a:lnSpc>
            </a:pPr>
            <a:r>
              <a:rPr lang="ar-SA" sz="2600" dirty="0">
                <a:solidFill>
                  <a:srgbClr val="FF0000"/>
                </a:solidFill>
                <a:cs typeface="AL-Mateen" pitchFamily="2" charset="-78"/>
              </a:rPr>
              <a:t>ثالثا : النموذج ثلاثي المعلمات :</a:t>
            </a:r>
            <a:endParaRPr lang="en-US" sz="2600" dirty="0">
              <a:solidFill>
                <a:srgbClr val="FF0000"/>
              </a:solidFill>
              <a:cs typeface="AL-Mateen" pitchFamily="2" charset="-78"/>
            </a:endParaRPr>
          </a:p>
          <a:p>
            <a:pPr algn="just">
              <a:lnSpc>
                <a:spcPct val="150000"/>
              </a:lnSpc>
            </a:pPr>
            <a:r>
              <a:rPr lang="ar-SA" sz="2600" dirty="0">
                <a:cs typeface="AL-Mateen" pitchFamily="2" charset="-78"/>
              </a:rPr>
              <a:t>أن النموذج ثلاثي المعلمات لا يتمتع بالخصائص الرياضية للاقتران </a:t>
            </a:r>
            <a:r>
              <a:rPr lang="ar-SA" sz="2600" dirty="0" smtClean="0">
                <a:cs typeface="AL-Mateen" pitchFamily="2" charset="-78"/>
              </a:rPr>
              <a:t>اللوغاريتمي  </a:t>
            </a:r>
            <a:r>
              <a:rPr lang="ar-SA" sz="2600" dirty="0">
                <a:cs typeface="AL-Mateen" pitchFamily="2" charset="-78"/>
              </a:rPr>
              <a:t>.</a:t>
            </a:r>
            <a:endParaRPr lang="en-US" sz="2600" dirty="0">
              <a:cs typeface="AL-Mateen" pitchFamily="2" charset="-78"/>
            </a:endParaRPr>
          </a:p>
          <a:p>
            <a:pPr algn="just">
              <a:lnSpc>
                <a:spcPct val="150000"/>
              </a:lnSpc>
            </a:pPr>
            <a:r>
              <a:rPr lang="ar-SA" sz="2600" dirty="0">
                <a:cs typeface="AL-Mateen" pitchFamily="2" charset="-78"/>
              </a:rPr>
              <a:t>فان المعادلة الخاصة بحساب مقدار معلومات الفقرة في ظل هذا النموذج يكتنفها شيء من التعقيد .</a:t>
            </a:r>
            <a:endParaRPr lang="en-US" sz="2600" dirty="0">
              <a:cs typeface="AL-Mateen" pitchFamily="2" charset="-78"/>
            </a:endParaRPr>
          </a:p>
        </p:txBody>
      </p:sp>
      <p:pic>
        <p:nvPicPr>
          <p:cNvPr id="5122" name="Picture 2" descr="C:\Users\master05\Desktop\New folder\New folder\New folder\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276872"/>
            <a:ext cx="8424936"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0204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5122"/>
                                        </p:tgtEl>
                                        <p:attrNameLst>
                                          <p:attrName>style.visibility</p:attrName>
                                        </p:attrNameLst>
                                      </p:cBhvr>
                                      <p:to>
                                        <p:strVal val="visible"/>
                                      </p:to>
                                    </p:set>
                                    <p:anim calcmode="lin" valueType="num">
                                      <p:cBhvr>
                                        <p:cTn id="27" dur="1000" fill="hold"/>
                                        <p:tgtEl>
                                          <p:spTgt spid="5122"/>
                                        </p:tgtEl>
                                        <p:attrNameLst>
                                          <p:attrName>ppt_w</p:attrName>
                                        </p:attrNameLst>
                                      </p:cBhvr>
                                      <p:tavLst>
                                        <p:tav tm="0">
                                          <p:val>
                                            <p:fltVal val="0"/>
                                          </p:val>
                                        </p:tav>
                                        <p:tav tm="100000">
                                          <p:val>
                                            <p:strVal val="#ppt_w"/>
                                          </p:val>
                                        </p:tav>
                                      </p:tavLst>
                                    </p:anim>
                                    <p:anim calcmode="lin" valueType="num">
                                      <p:cBhvr>
                                        <p:cTn id="28" dur="1000" fill="hold"/>
                                        <p:tgtEl>
                                          <p:spTgt spid="5122"/>
                                        </p:tgtEl>
                                        <p:attrNameLst>
                                          <p:attrName>ppt_h</p:attrName>
                                        </p:attrNameLst>
                                      </p:cBhvr>
                                      <p:tavLst>
                                        <p:tav tm="0">
                                          <p:val>
                                            <p:fltVal val="0"/>
                                          </p:val>
                                        </p:tav>
                                        <p:tav tm="100000">
                                          <p:val>
                                            <p:strVal val="#ppt_h"/>
                                          </p:val>
                                        </p:tav>
                                      </p:tavLst>
                                    </p:anim>
                                    <p:anim calcmode="lin" valueType="num">
                                      <p:cBhvr>
                                        <p:cTn id="29" dur="1000" fill="hold"/>
                                        <p:tgtEl>
                                          <p:spTgt spid="5122"/>
                                        </p:tgtEl>
                                        <p:attrNameLst>
                                          <p:attrName>style.rotation</p:attrName>
                                        </p:attrNameLst>
                                      </p:cBhvr>
                                      <p:tavLst>
                                        <p:tav tm="0">
                                          <p:val>
                                            <p:fltVal val="90"/>
                                          </p:val>
                                        </p:tav>
                                        <p:tav tm="100000">
                                          <p:val>
                                            <p:fltVal val="0"/>
                                          </p:val>
                                        </p:tav>
                                      </p:tavLst>
                                    </p:anim>
                                    <p:animEffect transition="in" filter="fade">
                                      <p:cBhvr>
                                        <p:cTn id="30"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اجراءات تدريج الاختبار</a:t>
            </a:r>
          </a:p>
        </p:txBody>
      </p:sp>
      <p:sp>
        <p:nvSpPr>
          <p:cNvPr id="3" name="عنصر نائب للمحتوى 2"/>
          <p:cNvSpPr>
            <a:spLocks noGrp="1"/>
          </p:cNvSpPr>
          <p:nvPr>
            <p:ph idx="1"/>
          </p:nvPr>
        </p:nvSpPr>
        <p:spPr/>
        <p:txBody>
          <a:bodyPr/>
          <a:lstStyle/>
          <a:p>
            <a:pPr>
              <a:lnSpc>
                <a:spcPct val="150000"/>
              </a:lnSpc>
            </a:pPr>
            <a:r>
              <a:rPr lang="ar-SA" dirty="0"/>
              <a:t>كان ألن </a:t>
            </a:r>
            <a:r>
              <a:rPr lang="ar-SA" dirty="0" err="1"/>
              <a:t>بيرنبوم</a:t>
            </a:r>
            <a:r>
              <a:rPr lang="ar-SA" dirty="0"/>
              <a:t> -1968 , هو اول من اقترح فكرة تدريج الاختبار </a:t>
            </a:r>
          </a:p>
          <a:p>
            <a:pPr>
              <a:lnSpc>
                <a:spcPct val="150000"/>
              </a:lnSpc>
            </a:pPr>
            <a:r>
              <a:rPr lang="ar-SA" dirty="0"/>
              <a:t>بعد ذلك انتشر هذا المفهوم بشكل واسع واستخدمت فيه البرامج </a:t>
            </a:r>
            <a:r>
              <a:rPr lang="ar-SA" dirty="0" err="1"/>
              <a:t>الحاسوبيه</a:t>
            </a:r>
            <a:r>
              <a:rPr lang="ar-SA" dirty="0"/>
              <a:t> مثل برمجيه </a:t>
            </a:r>
            <a:r>
              <a:rPr lang="ar-SA" dirty="0" err="1"/>
              <a:t>بيسكال</a:t>
            </a:r>
            <a:r>
              <a:rPr lang="ar-SA" dirty="0"/>
              <a:t> ل </a:t>
            </a:r>
            <a:r>
              <a:rPr lang="ar-SA" dirty="0" err="1"/>
              <a:t>رايت</a:t>
            </a:r>
            <a:r>
              <a:rPr lang="ar-SA" dirty="0"/>
              <a:t> و ميد , و برمجية لوجست ل </a:t>
            </a:r>
            <a:r>
              <a:rPr lang="ar-SA" dirty="0" err="1"/>
              <a:t>ونجرسكي</a:t>
            </a:r>
            <a:r>
              <a:rPr lang="ar-SA" dirty="0"/>
              <a:t> </a:t>
            </a:r>
            <a:r>
              <a:rPr lang="ar-SA" dirty="0" err="1"/>
              <a:t>وبارتون</a:t>
            </a:r>
            <a:endParaRPr lang="ar-SA" dirty="0"/>
          </a:p>
          <a:p>
            <a:pPr>
              <a:lnSpc>
                <a:spcPct val="150000"/>
              </a:lnSpc>
            </a:pPr>
            <a:r>
              <a:rPr lang="ar-SA" dirty="0"/>
              <a:t>تعتبر وحدة القياس من اهم المشكلات </a:t>
            </a:r>
            <a:r>
              <a:rPr lang="ar-SA" dirty="0" err="1"/>
              <a:t>التى</a:t>
            </a:r>
            <a:r>
              <a:rPr lang="ar-SA" dirty="0"/>
              <a:t> واجهت اقتراح </a:t>
            </a:r>
            <a:r>
              <a:rPr lang="ar-SA" dirty="0" err="1"/>
              <a:t>بيرنبوم</a:t>
            </a:r>
            <a:r>
              <a:rPr lang="ar-SA" dirty="0"/>
              <a:t> اذ ان هذا الاقتراح لم يقدم وحدة قياس منفرده (وحيدة) لمتصل القدرة </a:t>
            </a:r>
          </a:p>
          <a:p>
            <a:endParaRPr lang="ar-SA" dirty="0"/>
          </a:p>
        </p:txBody>
      </p:sp>
    </p:spTree>
    <p:extLst>
      <p:ext uri="{BB962C8B-B14F-4D97-AF65-F5344CB8AC3E}">
        <p14:creationId xmlns:p14="http://schemas.microsoft.com/office/powerpoint/2010/main" val="323873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الخلاصة</a:t>
            </a:r>
          </a:p>
        </p:txBody>
      </p:sp>
      <p:sp>
        <p:nvSpPr>
          <p:cNvPr id="3" name="عنصر نائب للمحتوى 2"/>
          <p:cNvSpPr>
            <a:spLocks noGrp="1"/>
          </p:cNvSpPr>
          <p:nvPr>
            <p:ph idx="1"/>
          </p:nvPr>
        </p:nvSpPr>
        <p:spPr>
          <a:xfrm>
            <a:off x="1009443" y="1807361"/>
            <a:ext cx="7125112" cy="4213927"/>
          </a:xfrm>
        </p:spPr>
        <p:txBody>
          <a:bodyPr>
            <a:normAutofit lnSpcReduction="10000"/>
          </a:bodyPr>
          <a:lstStyle/>
          <a:p>
            <a:pPr>
              <a:lnSpc>
                <a:spcPct val="160000"/>
              </a:lnSpc>
            </a:pPr>
            <a:r>
              <a:rPr lang="ar-SA" dirty="0"/>
              <a:t>في تدريج الاختبار البيانات التي نحصل عليها نتيجة لعمليات التدريج ستختلف باختلاف عدد المفحوصين الذين يجيبون على جميع الفقرات او لا , و كذلك </a:t>
            </a:r>
            <a:r>
              <a:rPr lang="ar-SA" dirty="0" err="1"/>
              <a:t>بالنسبه</a:t>
            </a:r>
            <a:r>
              <a:rPr lang="ar-SA" dirty="0"/>
              <a:t> للفقرات </a:t>
            </a:r>
            <a:r>
              <a:rPr lang="ar-SA" dirty="0" err="1"/>
              <a:t>الصعبه</a:t>
            </a:r>
            <a:r>
              <a:rPr lang="ar-SA" dirty="0"/>
              <a:t> و </a:t>
            </a:r>
            <a:r>
              <a:rPr lang="ar-SA" dirty="0" err="1"/>
              <a:t>السهله</a:t>
            </a:r>
            <a:r>
              <a:rPr lang="ar-SA" dirty="0"/>
              <a:t> , هل اجيب عليها جميع المفحوصين ام لا , لان هناك بيانات لا تدخل في اجراءات التحليل وذلك لان هذا الحذف سيؤثر في البيانات</a:t>
            </a:r>
          </a:p>
          <a:p>
            <a:pPr>
              <a:lnSpc>
                <a:spcPct val="160000"/>
              </a:lnSpc>
            </a:pPr>
            <a:r>
              <a:rPr lang="ar-SA" dirty="0"/>
              <a:t>بما ان الاختبارات يتم تصميمها بحيث تبدو سهله او </a:t>
            </a:r>
            <a:r>
              <a:rPr lang="ar-SA" dirty="0" err="1"/>
              <a:t>متوسطه</a:t>
            </a:r>
            <a:r>
              <a:rPr lang="ar-SA" dirty="0"/>
              <a:t> </a:t>
            </a:r>
            <a:r>
              <a:rPr lang="ar-SA" dirty="0" err="1"/>
              <a:t>الصعوبه</a:t>
            </a:r>
            <a:r>
              <a:rPr lang="ar-SA" dirty="0"/>
              <a:t> او صعبه فان نتائج عملية التدريج لابد ان تعكس ذلك بالضرورة</a:t>
            </a:r>
          </a:p>
          <a:p>
            <a:pPr>
              <a:lnSpc>
                <a:spcPct val="160000"/>
              </a:lnSpc>
            </a:pPr>
            <a:r>
              <a:rPr lang="ar-SA" dirty="0"/>
              <a:t>في كل عملية تدريج فان المفحوصين الذين يحصلون على نفس العلامة الخام , سوف يحصلون على نفس تقدير القدرة في ظل نموذج راش</a:t>
            </a:r>
          </a:p>
          <a:p>
            <a:endParaRPr lang="ar-SA" dirty="0"/>
          </a:p>
        </p:txBody>
      </p:sp>
    </p:spTree>
    <p:extLst>
      <p:ext uri="{BB962C8B-B14F-4D97-AF65-F5344CB8AC3E}">
        <p14:creationId xmlns:p14="http://schemas.microsoft.com/office/powerpoint/2010/main" val="402805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9443" y="764704"/>
            <a:ext cx="7125112" cy="5472607"/>
          </a:xfrm>
        </p:spPr>
        <p:txBody>
          <a:bodyPr/>
          <a:lstStyle/>
          <a:p>
            <a:r>
              <a:rPr lang="ar-SA" dirty="0"/>
              <a:t>هناك عدة عوامل تساهم في اختلاف المتوسطات </a:t>
            </a:r>
            <a:r>
              <a:rPr lang="ar-SA" dirty="0" err="1"/>
              <a:t>الحسابيه</a:t>
            </a:r>
            <a:r>
              <a:rPr lang="ar-SA" dirty="0"/>
              <a:t> للمفحوصين و الانحرافات </a:t>
            </a:r>
            <a:r>
              <a:rPr lang="ar-SA" dirty="0" err="1"/>
              <a:t>المعياريه</a:t>
            </a:r>
            <a:r>
              <a:rPr lang="ar-SA" dirty="0"/>
              <a:t> لتقديرات قدراتهم </a:t>
            </a:r>
          </a:p>
          <a:p>
            <a:pPr>
              <a:buFont typeface="Wingdings" panose="05000000000000000000" pitchFamily="2" charset="2"/>
              <a:buChar char="v"/>
            </a:pPr>
            <a:r>
              <a:rPr lang="ar-SA" dirty="0"/>
              <a:t>اجراءات الفقرات المشتركة (</a:t>
            </a:r>
            <a:r>
              <a:rPr lang="en-US" dirty="0"/>
              <a:t>Anchoring</a:t>
            </a:r>
            <a:r>
              <a:rPr lang="ar-SA" dirty="0"/>
              <a:t>) والتي تقرب متوسط تقديرات القدرة من متوسط صعوبة فقرات الاختبار حيث يؤدي ذلك الى ان يكون متوسط صعوبة الاختبار السهل قيمة موجبة و متوسط صعوبة الاختبار الصعب قيمة سالبة و متوسط صعوبة الفقرات المشتركة يقترب من الصفر</a:t>
            </a:r>
          </a:p>
          <a:p>
            <a:pPr>
              <a:buFont typeface="Wingdings" panose="05000000000000000000" pitchFamily="2" charset="2"/>
              <a:buChar char="v"/>
            </a:pPr>
            <a:r>
              <a:rPr lang="ar-SA" dirty="0"/>
              <a:t>عدد المفحوصين حيث يمكن ان يقل عدد المفحوصين بسبب اجراءات التدريج </a:t>
            </a:r>
            <a:r>
              <a:rPr lang="ar-SA" dirty="0" err="1"/>
              <a:t>التى</a:t>
            </a:r>
            <a:r>
              <a:rPr lang="ar-SA" dirty="0"/>
              <a:t> </a:t>
            </a:r>
            <a:r>
              <a:rPr lang="ar-SA" dirty="0" err="1"/>
              <a:t>تتطلبها</a:t>
            </a:r>
            <a:r>
              <a:rPr lang="ar-SA" dirty="0"/>
              <a:t> عملية التدريج حيث الحذف للمفحوصين او للفقرات و يزداد اثر ذلك اذا كان عدد المجموعة قليل في الاصل .</a:t>
            </a:r>
            <a:r>
              <a:rPr lang="ar-SA" dirty="0" err="1"/>
              <a:t>ِ</a:t>
            </a:r>
            <a:endParaRPr lang="ar-SA" dirty="0"/>
          </a:p>
          <a:p>
            <a:r>
              <a:rPr lang="ar-SA" dirty="0"/>
              <a:t>ان اجراءات الفقرات المشتركة تدفع بقيمة متوسط صعوبة الفقرات الى الاقتراب من الصفر وبالتالي الى تحديد قيمة منتصف متصل السمة الى قيمة (الصفر) , اذ ان النتيجة المباشرة لذلك هي العلامة المتوسطة (صفر) على الاختبار في حالاته الثلاث (صعب , سهل , متوسط) وفي كل مرة من مرات التدريج و ضمن منحنى خصائص الفقرة و يعود ذلك بالطبع الى ان معلمة الصعوبة لجميع الفقرات تساوي 1</a:t>
            </a:r>
          </a:p>
          <a:p>
            <a:endParaRPr lang="ar-SA" dirty="0"/>
          </a:p>
        </p:txBody>
      </p:sp>
    </p:spTree>
    <p:extLst>
      <p:ext uri="{BB962C8B-B14F-4D97-AF65-F5344CB8AC3E}">
        <p14:creationId xmlns:p14="http://schemas.microsoft.com/office/powerpoint/2010/main" val="416890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تحديد خصائص الاختبار</a:t>
            </a:r>
          </a:p>
        </p:txBody>
      </p:sp>
      <p:sp>
        <p:nvSpPr>
          <p:cNvPr id="3" name="عنصر نائب للمحتوى 2"/>
          <p:cNvSpPr>
            <a:spLocks noGrp="1"/>
          </p:cNvSpPr>
          <p:nvPr>
            <p:ph idx="1"/>
          </p:nvPr>
        </p:nvSpPr>
        <p:spPr/>
        <p:txBody>
          <a:bodyPr/>
          <a:lstStyle/>
          <a:p>
            <a:pPr marL="0" indent="0">
              <a:buNone/>
            </a:pPr>
            <a:r>
              <a:rPr lang="ar-SA" dirty="0"/>
              <a:t>للحصول على عينه من الفقرات (اختبار) فانه من الضروري مراعاة الخطوات التالية :</a:t>
            </a:r>
          </a:p>
          <a:p>
            <a:r>
              <a:rPr lang="ar-SA" dirty="0"/>
              <a:t>تحديد السمة الكامنة </a:t>
            </a:r>
            <a:r>
              <a:rPr lang="ar-SA" dirty="0" err="1"/>
              <a:t>التى</a:t>
            </a:r>
            <a:r>
              <a:rPr lang="ar-SA" dirty="0"/>
              <a:t> سيقيسها الاختبار </a:t>
            </a:r>
          </a:p>
          <a:p>
            <a:r>
              <a:rPr lang="ar-SA" dirty="0"/>
              <a:t>صياغة الفقرات لقياس هذه السمة</a:t>
            </a:r>
          </a:p>
          <a:p>
            <a:r>
              <a:rPr lang="ar-SA" dirty="0"/>
              <a:t>تطبيق الفقرات لاستبعاد الفقرات </a:t>
            </a:r>
            <a:r>
              <a:rPr lang="ar-SA" dirty="0" err="1"/>
              <a:t>الضعيفه</a:t>
            </a:r>
            <a:r>
              <a:rPr lang="ar-SA" dirty="0"/>
              <a:t> منها</a:t>
            </a:r>
          </a:p>
          <a:p>
            <a:r>
              <a:rPr lang="ar-SA" dirty="0"/>
              <a:t>اختيار مجموعة الفقرات </a:t>
            </a:r>
            <a:r>
              <a:rPr lang="ar-SA" dirty="0" err="1"/>
              <a:t>التى</a:t>
            </a:r>
            <a:r>
              <a:rPr lang="ar-SA" dirty="0"/>
              <a:t> تقيس السمة قيد الاهتمام</a:t>
            </a:r>
          </a:p>
          <a:p>
            <a:r>
              <a:rPr lang="ar-SA" dirty="0"/>
              <a:t>تطبيق الفقرات على مجموعة كبيره من المفحوصين</a:t>
            </a:r>
          </a:p>
          <a:p>
            <a:r>
              <a:rPr lang="ar-SA" dirty="0"/>
              <a:t>اختيار نموذج منحنى خصائص الفقرة المراد تصميم الاختبار من خلاله</a:t>
            </a:r>
          </a:p>
          <a:p>
            <a:r>
              <a:rPr lang="ar-SA" dirty="0"/>
              <a:t>تحليل استجابات المفحوصين على الفقرات لتدريج الاختبار</a:t>
            </a:r>
          </a:p>
          <a:p>
            <a:endParaRPr lang="ar-SA" dirty="0"/>
          </a:p>
        </p:txBody>
      </p:sp>
    </p:spTree>
    <p:extLst>
      <p:ext uri="{BB962C8B-B14F-4D97-AF65-F5344CB8AC3E}">
        <p14:creationId xmlns:p14="http://schemas.microsoft.com/office/powerpoint/2010/main" val="367716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heel(1)">
                                      <p:cBhvr>
                                        <p:cTn id="25" dur="2000"/>
                                        <p:tgtEl>
                                          <p:spTgt spid="3">
                                            <p:txEl>
                                              <p:pRg st="2" end="2"/>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2000"/>
                                        <p:tgtEl>
                                          <p:spTgt spid="3">
                                            <p:txEl>
                                              <p:pRg st="3" end="3"/>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heel(1)">
                                      <p:cBhvr>
                                        <p:cTn id="31" dur="2000"/>
                                        <p:tgtEl>
                                          <p:spTgt spid="3">
                                            <p:txEl>
                                              <p:pRg st="4" end="4"/>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heel(1)">
                                      <p:cBhvr>
                                        <p:cTn id="34" dur="2000"/>
                                        <p:tgtEl>
                                          <p:spTgt spid="3">
                                            <p:txEl>
                                              <p:pRg st="5" end="5"/>
                                            </p:txEl>
                                          </p:spTgt>
                                        </p:tgtEl>
                                      </p:cBhvr>
                                    </p:animEffect>
                                  </p:childTnLst>
                                </p:cTn>
                              </p:par>
                              <p:par>
                                <p:cTn id="35" presetID="21" presetClass="entr" presetSubtype="1"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par>
                                <p:cTn id="38" presetID="21" presetClass="entr" presetSubtype="1"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heel(1)">
                                      <p:cBhvr>
                                        <p:cTn id="4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t>انواع الاختبارات </a:t>
            </a:r>
          </a:p>
        </p:txBody>
      </p:sp>
      <p:sp>
        <p:nvSpPr>
          <p:cNvPr id="3" name="عنصر نائب للمحتوى 2"/>
          <p:cNvSpPr>
            <a:spLocks noGrp="1"/>
          </p:cNvSpPr>
          <p:nvPr>
            <p:ph idx="1"/>
          </p:nvPr>
        </p:nvSpPr>
        <p:spPr>
          <a:xfrm>
            <a:off x="1009443" y="1700808"/>
            <a:ext cx="7125112" cy="4536503"/>
          </a:xfrm>
        </p:spPr>
        <p:txBody>
          <a:bodyPr>
            <a:normAutofit fontScale="62500" lnSpcReduction="20000"/>
          </a:bodyPr>
          <a:lstStyle/>
          <a:p>
            <a:pPr marL="0" indent="0" algn="ctr">
              <a:lnSpc>
                <a:spcPct val="120000"/>
              </a:lnSpc>
              <a:spcBef>
                <a:spcPct val="0"/>
              </a:spcBef>
              <a:buNone/>
            </a:pPr>
            <a:r>
              <a:rPr lang="ar-SA" sz="3200" dirty="0">
                <a:solidFill>
                  <a:srgbClr val="FFFF00"/>
                </a:solidFill>
                <a:latin typeface="+mj-lt"/>
                <a:ea typeface="+mj-ea"/>
                <a:cs typeface="Trebuchet MS"/>
              </a:rPr>
              <a:t>اولا : </a:t>
            </a:r>
            <a:r>
              <a:rPr lang="ar-SA" sz="3200" b="1" u="sng" dirty="0">
                <a:solidFill>
                  <a:srgbClr val="FFFF00"/>
                </a:solidFill>
                <a:latin typeface="+mj-lt"/>
                <a:ea typeface="+mj-ea"/>
                <a:cs typeface="Trebuchet MS"/>
              </a:rPr>
              <a:t>اختبارات التصفية (الغربلة)</a:t>
            </a:r>
          </a:p>
          <a:p>
            <a:pPr marL="0" indent="0" algn="ctr">
              <a:lnSpc>
                <a:spcPct val="120000"/>
              </a:lnSpc>
              <a:spcBef>
                <a:spcPct val="0"/>
              </a:spcBef>
              <a:buNone/>
            </a:pPr>
            <a:r>
              <a:rPr lang="ar-SA" sz="3200" dirty="0">
                <a:latin typeface="+mj-lt"/>
                <a:ea typeface="+mj-ea"/>
                <a:cs typeface="Trebuchet MS"/>
              </a:rPr>
              <a:t>وهي اختبارات تهدف الى التمييز بين المفحوصين ممكن هم فوق او تحت مستوى قدرة محدد بهدف تصفيتهم لاختيار الافضل بينهم مثل تحديد المنح و البعثات الدراسية </a:t>
            </a:r>
            <a:r>
              <a:rPr lang="ar-SA" sz="3200" dirty="0" err="1">
                <a:latin typeface="+mj-lt"/>
                <a:ea typeface="+mj-ea"/>
                <a:cs typeface="Trebuchet MS"/>
              </a:rPr>
              <a:t>للطلبه</a:t>
            </a:r>
            <a:r>
              <a:rPr lang="ar-SA" sz="3200" dirty="0">
                <a:latin typeface="+mj-lt"/>
                <a:ea typeface="+mj-ea"/>
                <a:cs typeface="Trebuchet MS"/>
              </a:rPr>
              <a:t> او التعيين في المراكز المهمة </a:t>
            </a:r>
            <a:r>
              <a:rPr lang="ar-SA" sz="3200" dirty="0" err="1">
                <a:latin typeface="+mj-lt"/>
                <a:ea typeface="+mj-ea"/>
                <a:cs typeface="Trebuchet MS"/>
              </a:rPr>
              <a:t>التى</a:t>
            </a:r>
            <a:r>
              <a:rPr lang="ar-SA" sz="3200" dirty="0">
                <a:latin typeface="+mj-lt"/>
                <a:ea typeface="+mj-ea"/>
                <a:cs typeface="Trebuchet MS"/>
              </a:rPr>
              <a:t> تحتاج لقدرات عالية</a:t>
            </a:r>
          </a:p>
          <a:p>
            <a:pPr marL="0" indent="0" algn="ctr">
              <a:lnSpc>
                <a:spcPct val="120000"/>
              </a:lnSpc>
              <a:spcBef>
                <a:spcPct val="0"/>
              </a:spcBef>
              <a:buNone/>
            </a:pPr>
            <a:r>
              <a:rPr lang="ar-SA" sz="3200" dirty="0">
                <a:solidFill>
                  <a:srgbClr val="FFFF00"/>
                </a:solidFill>
                <a:latin typeface="+mj-lt"/>
                <a:ea typeface="+mj-ea"/>
                <a:cs typeface="Trebuchet MS"/>
              </a:rPr>
              <a:t>ثانيا : </a:t>
            </a:r>
            <a:r>
              <a:rPr lang="ar-SA" sz="3200" b="1" u="sng" dirty="0">
                <a:solidFill>
                  <a:srgbClr val="FFFF00"/>
                </a:solidFill>
                <a:latin typeface="+mj-lt"/>
                <a:ea typeface="+mj-ea"/>
                <a:cs typeface="Trebuchet MS"/>
              </a:rPr>
              <a:t>الاختبارات واسعة النطاق</a:t>
            </a:r>
          </a:p>
          <a:p>
            <a:pPr marL="0" indent="0" algn="ctr">
              <a:lnSpc>
                <a:spcPct val="120000"/>
              </a:lnSpc>
              <a:spcBef>
                <a:spcPct val="0"/>
              </a:spcBef>
              <a:buNone/>
            </a:pPr>
            <a:r>
              <a:rPr lang="ar-SA" sz="3200" dirty="0">
                <a:latin typeface="+mj-lt"/>
                <a:ea typeface="+mj-ea"/>
                <a:cs typeface="Trebuchet MS"/>
              </a:rPr>
              <a:t>وهي اختبارات تستخدم لقياس قدرة المفحوصين فوق حد معين من القدرة و تستخدم </a:t>
            </a:r>
            <a:r>
              <a:rPr lang="ar-SA" sz="3200" dirty="0" err="1">
                <a:latin typeface="+mj-lt"/>
                <a:ea typeface="+mj-ea"/>
                <a:cs typeface="Trebuchet MS"/>
              </a:rPr>
              <a:t>لاغراض</a:t>
            </a:r>
            <a:r>
              <a:rPr lang="ar-SA" sz="3200" dirty="0">
                <a:latin typeface="+mj-lt"/>
                <a:ea typeface="+mj-ea"/>
                <a:cs typeface="Trebuchet MS"/>
              </a:rPr>
              <a:t> </a:t>
            </a:r>
            <a:r>
              <a:rPr lang="ar-SA" sz="3200" dirty="0" err="1">
                <a:latin typeface="+mj-lt"/>
                <a:ea typeface="+mj-ea"/>
                <a:cs typeface="Trebuchet MS"/>
              </a:rPr>
              <a:t>المقارنه</a:t>
            </a:r>
            <a:r>
              <a:rPr lang="ar-SA" sz="3200" dirty="0">
                <a:latin typeface="+mj-lt"/>
                <a:ea typeface="+mj-ea"/>
                <a:cs typeface="Trebuchet MS"/>
              </a:rPr>
              <a:t> بين المفحوصين ممن يقعون فوق المعيار المحدد مثل اختبارات القراءة و الرياضيات ذات المحتوى الواسع</a:t>
            </a:r>
          </a:p>
          <a:p>
            <a:pPr marL="0" indent="0" algn="ctr">
              <a:lnSpc>
                <a:spcPct val="120000"/>
              </a:lnSpc>
              <a:spcBef>
                <a:spcPct val="0"/>
              </a:spcBef>
              <a:buNone/>
            </a:pPr>
            <a:r>
              <a:rPr lang="ar-SA" sz="3200" dirty="0">
                <a:solidFill>
                  <a:srgbClr val="FFFF00"/>
                </a:solidFill>
                <a:latin typeface="+mj-lt"/>
                <a:ea typeface="+mj-ea"/>
                <a:cs typeface="Trebuchet MS"/>
              </a:rPr>
              <a:t>ثالثا : </a:t>
            </a:r>
            <a:r>
              <a:rPr lang="ar-SA" sz="3200" b="1" u="sng" dirty="0">
                <a:solidFill>
                  <a:srgbClr val="FFFF00"/>
                </a:solidFill>
                <a:latin typeface="+mj-lt"/>
                <a:ea typeface="+mj-ea"/>
                <a:cs typeface="Trebuchet MS"/>
              </a:rPr>
              <a:t>اختبارات القمم (الفجوات)</a:t>
            </a:r>
          </a:p>
          <a:p>
            <a:pPr marL="0" indent="0" algn="ctr">
              <a:lnSpc>
                <a:spcPct val="120000"/>
              </a:lnSpc>
              <a:spcBef>
                <a:spcPct val="0"/>
              </a:spcBef>
              <a:buNone/>
            </a:pPr>
            <a:r>
              <a:rPr lang="ar-SA" sz="3200" dirty="0">
                <a:latin typeface="+mj-lt"/>
                <a:ea typeface="+mj-ea"/>
                <a:cs typeface="Trebuchet MS"/>
              </a:rPr>
              <a:t>وهي اختبارات تشكل حالة الوسط بين اختبارات </a:t>
            </a:r>
            <a:r>
              <a:rPr lang="ar-SA" sz="3200" dirty="0" err="1">
                <a:latin typeface="+mj-lt"/>
                <a:ea typeface="+mj-ea"/>
                <a:cs typeface="Trebuchet MS"/>
              </a:rPr>
              <a:t>التصفيه</a:t>
            </a:r>
            <a:r>
              <a:rPr lang="ar-SA" sz="3200" dirty="0">
                <a:latin typeface="+mj-lt"/>
                <a:ea typeface="+mj-ea"/>
                <a:cs typeface="Trebuchet MS"/>
              </a:rPr>
              <a:t> و اختبارات واسعة النطاق بمعنى انها تستخدم لقياس القدرة </a:t>
            </a:r>
            <a:r>
              <a:rPr lang="ar-SA" sz="3200" dirty="0" err="1">
                <a:latin typeface="+mj-lt"/>
                <a:ea typeface="+mj-ea"/>
                <a:cs typeface="Trebuchet MS"/>
              </a:rPr>
              <a:t>البسيطه</a:t>
            </a:r>
            <a:r>
              <a:rPr lang="ar-SA" sz="3200" dirty="0">
                <a:latin typeface="+mj-lt"/>
                <a:ea typeface="+mj-ea"/>
                <a:cs typeface="Trebuchet MS"/>
              </a:rPr>
              <a:t> على نطاق واسع لكن هذا النطاق اضيق من نطاق اختبار واسع النطاق و تستخدم كذلك في </a:t>
            </a:r>
            <a:r>
              <a:rPr lang="ar-SA" sz="3200" dirty="0" err="1">
                <a:latin typeface="+mj-lt"/>
                <a:ea typeface="+mj-ea"/>
                <a:cs typeface="Trebuchet MS"/>
              </a:rPr>
              <a:t>في</a:t>
            </a:r>
            <a:r>
              <a:rPr lang="ar-SA" sz="3200" dirty="0">
                <a:latin typeface="+mj-lt"/>
                <a:ea typeface="+mj-ea"/>
                <a:cs typeface="Trebuchet MS"/>
              </a:rPr>
              <a:t> الحالات </a:t>
            </a:r>
            <a:r>
              <a:rPr lang="ar-SA" sz="3200" dirty="0" err="1">
                <a:latin typeface="+mj-lt"/>
                <a:ea typeface="+mj-ea"/>
                <a:cs typeface="Trebuchet MS"/>
              </a:rPr>
              <a:t>التى</a:t>
            </a:r>
            <a:r>
              <a:rPr lang="ar-SA" sz="3200" dirty="0">
                <a:latin typeface="+mj-lt"/>
                <a:ea typeface="+mj-ea"/>
                <a:cs typeface="Trebuchet MS"/>
              </a:rPr>
              <a:t> يكون فيها عدد المفحوصين كبيرا وينقسمون الى مجموعات </a:t>
            </a:r>
            <a:r>
              <a:rPr lang="ar-SA" sz="3200" dirty="0" err="1">
                <a:latin typeface="+mj-lt"/>
                <a:ea typeface="+mj-ea"/>
                <a:cs typeface="Trebuchet MS"/>
              </a:rPr>
              <a:t>متمايزه</a:t>
            </a:r>
            <a:r>
              <a:rPr lang="ar-SA" sz="3200" dirty="0">
                <a:latin typeface="+mj-lt"/>
                <a:ea typeface="+mj-ea"/>
                <a:cs typeface="Trebuchet MS"/>
              </a:rPr>
              <a:t> أي يوجد فجوات في توزيع قدراتهم </a:t>
            </a:r>
          </a:p>
          <a:p>
            <a:endParaRPr lang="ar-SA" dirty="0">
              <a:cs typeface="+mj-cs"/>
            </a:endParaRPr>
          </a:p>
        </p:txBody>
      </p:sp>
    </p:spTree>
    <p:extLst>
      <p:ext uri="{BB962C8B-B14F-4D97-AF65-F5344CB8AC3E}">
        <p14:creationId xmlns:p14="http://schemas.microsoft.com/office/powerpoint/2010/main" val="20763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nodeType="clickEffect">
                                  <p:stCondLst>
                                    <p:cond delay="0"/>
                                  </p:stCondLst>
                                  <p:iterate type="lt">
                                    <p:tmAbs val="25"/>
                                  </p:iterate>
                                  <p:childTnLst>
                                    <p:set>
                                      <p:cBhvr override="childStyle">
                                        <p:cTn id="10" dur="indefinite"/>
                                        <p:tgtEl>
                                          <p:spTgt spid="3">
                                            <p:txEl>
                                              <p:pRg st="0" end="0"/>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mph" presetSubtype="0" nodeType="clickEffect">
                                  <p:stCondLst>
                                    <p:cond delay="0"/>
                                  </p:stCondLst>
                                  <p:iterate type="lt">
                                    <p:tmAbs val="25"/>
                                  </p:iterate>
                                  <p:childTnLst>
                                    <p:set>
                                      <p:cBhvr override="childStyle">
                                        <p:cTn id="21" dur="indefinite"/>
                                        <p:tgtEl>
                                          <p:spTgt spid="3">
                                            <p:txEl>
                                              <p:pRg st="2" end="2"/>
                                            </p:txEl>
                                          </p:spTgt>
                                        </p:tgtEl>
                                        <p:attrNameLst>
                                          <p:attrName>style.fontWeight</p:attrName>
                                        </p:attrNameLst>
                                      </p:cBhvr>
                                      <p:to>
                                        <p:strVal val="bold"/>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5" presetClass="emph" presetSubtype="0" nodeType="clickEffect">
                                  <p:stCondLst>
                                    <p:cond delay="0"/>
                                  </p:stCondLst>
                                  <p:iterate type="lt">
                                    <p:tmAbs val="25"/>
                                  </p:iterate>
                                  <p:childTnLst>
                                    <p:set>
                                      <p:cBhvr override="childStyle">
                                        <p:cTn id="32" dur="indefinite"/>
                                        <p:tgtEl>
                                          <p:spTgt spid="3">
                                            <p:txEl>
                                              <p:pRg st="4" end="4"/>
                                            </p:txEl>
                                          </p:spTgt>
                                        </p:tgtEl>
                                        <p:attrNameLst>
                                          <p:attrName>style.fontWeight</p:attrName>
                                        </p:attrNameLst>
                                      </p:cBhvr>
                                      <p:to>
                                        <p:strVal val="bold"/>
                                      </p:to>
                                    </p:se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9443" y="1052737"/>
            <a:ext cx="7125112" cy="4806062"/>
          </a:xfrm>
        </p:spPr>
        <p:txBody>
          <a:bodyPr>
            <a:normAutofit/>
          </a:bodyPr>
          <a:lstStyle/>
          <a:p>
            <a:pPr marL="0" indent="0" algn="ctr">
              <a:buNone/>
            </a:pPr>
            <a:r>
              <a:rPr lang="ar-SA" sz="8000" b="1" dirty="0" smtClean="0">
                <a:latin typeface="Arabic Typesetting" pitchFamily="66" charset="-78"/>
                <a:cs typeface="Arabic Typesetting" pitchFamily="66" charset="-78"/>
              </a:rPr>
              <a:t>نشكر لكم حسن استماعكم </a:t>
            </a:r>
            <a:endParaRPr lang="ar-SA" sz="8000" b="1" dirty="0">
              <a:latin typeface="Arabic Typesetting" pitchFamily="66" charset="-78"/>
              <a:cs typeface="Arabic Typesetting" pitchFamily="66" charset="-78"/>
            </a:endParaRPr>
          </a:p>
        </p:txBody>
      </p:sp>
    </p:spTree>
    <p:extLst>
      <p:ext uri="{BB962C8B-B14F-4D97-AF65-F5344CB8AC3E}">
        <p14:creationId xmlns:p14="http://schemas.microsoft.com/office/powerpoint/2010/main" val="1626630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SA" b="1" dirty="0"/>
              <a:t>تقدير قدرة المفحوصين </a:t>
            </a:r>
            <a:r>
              <a:rPr lang="en-US" dirty="0"/>
              <a:t/>
            </a:r>
            <a:br>
              <a:rPr lang="en-US" dirty="0"/>
            </a:br>
            <a:endParaRPr lang="ar-SA" dirty="0"/>
          </a:p>
        </p:txBody>
      </p:sp>
      <p:sp>
        <p:nvSpPr>
          <p:cNvPr id="5" name="عنصر نائب للمحتوى 4"/>
          <p:cNvSpPr>
            <a:spLocks noGrp="1"/>
          </p:cNvSpPr>
          <p:nvPr>
            <p:ph idx="1"/>
          </p:nvPr>
        </p:nvSpPr>
        <p:spPr/>
        <p:txBody>
          <a:bodyPr>
            <a:normAutofit fontScale="62500" lnSpcReduction="20000"/>
          </a:bodyPr>
          <a:lstStyle/>
          <a:p>
            <a:pPr>
              <a:lnSpc>
                <a:spcPct val="120000"/>
              </a:lnSpc>
            </a:pPr>
            <a:r>
              <a:rPr lang="ar-SA" sz="3100" b="1" dirty="0">
                <a:latin typeface="+mj-lt"/>
                <a:ea typeface="+mj-ea"/>
                <a:cs typeface="Trebuchet MS"/>
              </a:rPr>
              <a:t>يتمثل الغرض الأساسي للاختبار في ظل نظرية السمات </a:t>
            </a:r>
            <a:r>
              <a:rPr lang="ar-SA" sz="3200" b="1" dirty="0">
                <a:latin typeface="+mj-lt"/>
                <a:ea typeface="+mj-ea"/>
                <a:cs typeface="Trebuchet MS"/>
              </a:rPr>
              <a:t>الكامنة هو تحديد قدرة </a:t>
            </a:r>
            <a:r>
              <a:rPr lang="ar-SA" sz="3200" b="1" dirty="0" smtClean="0">
                <a:latin typeface="+mj-lt"/>
                <a:ea typeface="+mj-ea"/>
                <a:cs typeface="Trebuchet MS"/>
              </a:rPr>
              <a:t>المفحوص </a:t>
            </a:r>
            <a:r>
              <a:rPr lang="ar-SA" sz="3200" b="1" dirty="0">
                <a:latin typeface="+mj-lt"/>
                <a:ea typeface="+mj-ea"/>
                <a:cs typeface="Trebuchet MS"/>
              </a:rPr>
              <a:t>, وإذا تم ذلك فانه يمكن تحقيق هدفين أساسين </a:t>
            </a:r>
            <a:endParaRPr lang="en-US" sz="3200" b="1" dirty="0">
              <a:latin typeface="+mj-lt"/>
              <a:ea typeface="+mj-ea"/>
              <a:cs typeface="Trebuchet MS"/>
            </a:endParaRPr>
          </a:p>
          <a:p>
            <a:pPr>
              <a:lnSpc>
                <a:spcPct val="120000"/>
              </a:lnSpc>
            </a:pPr>
            <a:r>
              <a:rPr lang="ar-SA" sz="3200" b="1" dirty="0">
                <a:latin typeface="+mj-lt"/>
                <a:ea typeface="+mj-ea"/>
                <a:cs typeface="Trebuchet MS"/>
              </a:rPr>
              <a:t>يتعلق الأول بتحديد القدرة التي يمتلكها المفحوص </a:t>
            </a:r>
            <a:endParaRPr lang="en-US" sz="3200" b="1" dirty="0">
              <a:latin typeface="+mj-lt"/>
              <a:ea typeface="+mj-ea"/>
              <a:cs typeface="Trebuchet MS"/>
            </a:endParaRPr>
          </a:p>
          <a:p>
            <a:pPr>
              <a:lnSpc>
                <a:spcPct val="120000"/>
              </a:lnSpc>
            </a:pPr>
            <a:r>
              <a:rPr lang="ar-SA" sz="3200" b="1" dirty="0">
                <a:latin typeface="+mj-lt"/>
                <a:ea typeface="+mj-ea"/>
                <a:cs typeface="Trebuchet MS"/>
              </a:rPr>
              <a:t>يتعلق الثاني بمقارنة المفحوصين ببعضهم البعض لأغراض رصد الدرجات </a:t>
            </a:r>
            <a:r>
              <a:rPr lang="ar-SA" sz="3200" b="1" dirty="0" err="1">
                <a:latin typeface="+mj-lt"/>
                <a:ea typeface="+mj-ea"/>
                <a:cs typeface="Trebuchet MS"/>
              </a:rPr>
              <a:t>والتصاديق</a:t>
            </a:r>
            <a:r>
              <a:rPr lang="ar-SA" sz="3200" b="1" dirty="0">
                <a:latin typeface="+mj-lt"/>
                <a:ea typeface="+mj-ea"/>
                <a:cs typeface="Trebuchet MS"/>
              </a:rPr>
              <a:t> والمنح الدراسية .</a:t>
            </a:r>
            <a:endParaRPr lang="en-US" sz="3200" b="1" dirty="0">
              <a:latin typeface="+mj-lt"/>
              <a:ea typeface="+mj-ea"/>
              <a:cs typeface="Trebuchet MS"/>
            </a:endParaRPr>
          </a:p>
          <a:p>
            <a:pPr marL="0" indent="0">
              <a:lnSpc>
                <a:spcPct val="120000"/>
              </a:lnSpc>
              <a:buNone/>
            </a:pPr>
            <a:endParaRPr lang="en-US" sz="3200" b="1" dirty="0">
              <a:latin typeface="+mj-lt"/>
              <a:ea typeface="+mj-ea"/>
              <a:cs typeface="Trebuchet MS"/>
            </a:endParaRPr>
          </a:p>
          <a:p>
            <a:pPr>
              <a:lnSpc>
                <a:spcPct val="120000"/>
              </a:lnSpc>
            </a:pPr>
            <a:r>
              <a:rPr lang="ar-SA" sz="3200" b="1" dirty="0">
                <a:latin typeface="+mj-lt"/>
                <a:ea typeface="+mj-ea"/>
                <a:cs typeface="Trebuchet MS"/>
              </a:rPr>
              <a:t>ومن المعروف أن الاختبار يستخدم لقياس سمة كامنة من خلال مجموعة أو عينه </a:t>
            </a:r>
            <a:r>
              <a:rPr lang="ar-SA" sz="3200" b="1" dirty="0" smtClean="0">
                <a:latin typeface="+mj-lt"/>
                <a:ea typeface="+mj-ea"/>
                <a:cs typeface="Trebuchet MS"/>
              </a:rPr>
              <a:t> </a:t>
            </a:r>
            <a:r>
              <a:rPr lang="ar-SA" sz="3200" b="1" dirty="0">
                <a:latin typeface="+mj-lt"/>
                <a:ea typeface="+mj-ea"/>
                <a:cs typeface="Trebuchet MS"/>
              </a:rPr>
              <a:t>من الفقرات التي تقيس السمة أو المؤشرات الدالة عليها , وحيث كان التركيز سابقا على تقدير معلمات الفقرة ثم افتراض أن قدرة المفحوصين معروفة .</a:t>
            </a:r>
            <a:endParaRPr lang="en-US" sz="3200" b="1" dirty="0">
              <a:latin typeface="+mj-lt"/>
              <a:ea typeface="+mj-ea"/>
              <a:cs typeface="Trebuchet MS"/>
            </a:endParaRPr>
          </a:p>
          <a:p>
            <a:endParaRPr lang="ar-SA" dirty="0"/>
          </a:p>
        </p:txBody>
      </p:sp>
    </p:spTree>
    <p:extLst>
      <p:ext uri="{BB962C8B-B14F-4D97-AF65-F5344CB8AC3E}">
        <p14:creationId xmlns:p14="http://schemas.microsoft.com/office/powerpoint/2010/main" val="285359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9443" y="692696"/>
            <a:ext cx="7125112" cy="5976664"/>
          </a:xfrm>
        </p:spPr>
        <p:txBody>
          <a:bodyPr>
            <a:normAutofit/>
          </a:bodyPr>
          <a:lstStyle/>
          <a:p>
            <a:r>
              <a:rPr lang="ar-SA" sz="2200" b="1" dirty="0">
                <a:latin typeface="+mj-lt"/>
                <a:ea typeface="+mj-ea"/>
                <a:cs typeface="Trebuchet MS"/>
              </a:rPr>
              <a:t>الأمر الذي يمكننا من تقدير القدرة الحقيقة غير المعروفة , وهنا تبرز أهمية هذا الافتراض , وذلك لأن وحدة القياس للقدرة هي نفس وحدة القياس لمعلمة صعوبة الفقرة .</a:t>
            </a:r>
          </a:p>
          <a:p>
            <a:r>
              <a:rPr lang="ar-SA" sz="2200" b="1" dirty="0">
                <a:latin typeface="+mj-lt"/>
                <a:ea typeface="+mj-ea"/>
                <a:cs typeface="Trebuchet MS"/>
              </a:rPr>
              <a:t> فعندما يتم تطبيق الاختيار فإن كل مفحوص يستجيب لعدد (ن) من الفقرات حيث تكون العلامة التي يحصل عليها الطالب على الفقرة الواحدة ثنائية </a:t>
            </a:r>
          </a:p>
          <a:p>
            <a:r>
              <a:rPr lang="ar-SA" sz="2200" b="1" dirty="0">
                <a:latin typeface="+mj-lt"/>
                <a:ea typeface="+mj-ea"/>
                <a:cs typeface="Trebuchet MS"/>
              </a:rPr>
              <a:t>إما العلامة (1) في حالة الإجابة الصحيحة </a:t>
            </a:r>
          </a:p>
          <a:p>
            <a:r>
              <a:rPr lang="ar-SA" sz="2200" b="1" dirty="0">
                <a:latin typeface="+mj-lt"/>
                <a:ea typeface="+mj-ea"/>
                <a:cs typeface="Trebuchet MS"/>
              </a:rPr>
              <a:t>أو العلامة (صفر) في حالة الإجابة الخاطئة .</a:t>
            </a:r>
          </a:p>
          <a:p>
            <a:r>
              <a:rPr lang="ar-SA" sz="2200" b="1" dirty="0">
                <a:latin typeface="+mj-lt"/>
                <a:ea typeface="+mj-ea"/>
                <a:cs typeface="Trebuchet MS"/>
              </a:rPr>
              <a:t> وتبعا لذلك فإن علامة المفحوص على الفقرة الواحدة ستنحصر بين المدى (صفر – 1) أي أن استجابة المفحوص </a:t>
            </a:r>
            <a:r>
              <a:rPr lang="ar-SA" sz="2200" b="1" dirty="0" err="1">
                <a:latin typeface="+mj-lt"/>
                <a:ea typeface="+mj-ea"/>
                <a:cs typeface="Trebuchet MS"/>
              </a:rPr>
              <a:t>ستاخذ</a:t>
            </a:r>
            <a:r>
              <a:rPr lang="ar-SA" sz="2200" b="1" dirty="0">
                <a:latin typeface="+mj-lt"/>
                <a:ea typeface="+mj-ea"/>
                <a:cs typeface="Trebuchet MS"/>
              </a:rPr>
              <a:t> نمطين إما (1) وإما (صفر) ومن هنا سيتم استخدام كل من نمط الاستجابة ومعلمات الفقرة في تقدير قدرة المفحوصين والتي </a:t>
            </a:r>
            <a:r>
              <a:rPr lang="ar-SA" sz="2200" b="1" dirty="0" err="1">
                <a:latin typeface="+mj-lt"/>
                <a:ea typeface="+mj-ea"/>
                <a:cs typeface="Trebuchet MS"/>
              </a:rPr>
              <a:t>لاتكون</a:t>
            </a:r>
            <a:r>
              <a:rPr lang="ar-SA" sz="2200" b="1" dirty="0">
                <a:latin typeface="+mj-lt"/>
                <a:ea typeface="+mj-ea"/>
                <a:cs typeface="Trebuchet MS"/>
              </a:rPr>
              <a:t> عادة معروفة .</a:t>
            </a:r>
            <a:endParaRPr lang="en-US" sz="2200" b="1" dirty="0">
              <a:latin typeface="+mj-lt"/>
              <a:ea typeface="+mj-ea"/>
              <a:cs typeface="Trebuchet MS"/>
            </a:endParaRPr>
          </a:p>
          <a:p>
            <a:endParaRPr lang="ar-SA" dirty="0"/>
          </a:p>
        </p:txBody>
      </p:sp>
    </p:spTree>
    <p:extLst>
      <p:ext uri="{BB962C8B-B14F-4D97-AF65-F5344CB8AC3E}">
        <p14:creationId xmlns:p14="http://schemas.microsoft.com/office/powerpoint/2010/main" val="177578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SA" b="1" dirty="0"/>
              <a:t>إجراءات تقدير القدرة </a:t>
            </a:r>
            <a:r>
              <a:rPr lang="en-US" dirty="0"/>
              <a:t/>
            </a:r>
            <a:br>
              <a:rPr lang="en-US" dirty="0"/>
            </a:br>
            <a:endParaRPr lang="ar-SA" dirty="0"/>
          </a:p>
        </p:txBody>
      </p:sp>
      <p:sp>
        <p:nvSpPr>
          <p:cNvPr id="5" name="عنصر نائب للمحتوى 4"/>
          <p:cNvSpPr>
            <a:spLocks noGrp="1"/>
          </p:cNvSpPr>
          <p:nvPr>
            <p:ph idx="1"/>
          </p:nvPr>
        </p:nvSpPr>
        <p:spPr>
          <a:xfrm>
            <a:off x="1009443" y="1340767"/>
            <a:ext cx="7125112" cy="4518031"/>
          </a:xfrm>
        </p:spPr>
        <p:txBody>
          <a:bodyPr>
            <a:normAutofit fontScale="70000" lnSpcReduction="20000"/>
          </a:bodyPr>
          <a:lstStyle/>
          <a:p>
            <a:pPr marL="0" indent="0">
              <a:lnSpc>
                <a:spcPct val="120000"/>
              </a:lnSpc>
              <a:buNone/>
            </a:pPr>
            <a:r>
              <a:rPr lang="ar-SA" sz="3100" b="1" dirty="0" smtClean="0">
                <a:latin typeface="+mj-lt"/>
                <a:ea typeface="+mj-ea"/>
                <a:cs typeface="Trebuchet MS"/>
              </a:rPr>
              <a:t>لتقدير</a:t>
            </a:r>
            <a:r>
              <a:rPr lang="ar-SA" b="1" dirty="0" smtClean="0"/>
              <a:t> </a:t>
            </a:r>
            <a:r>
              <a:rPr lang="ar-SA" sz="3100" b="1" dirty="0">
                <a:latin typeface="+mj-lt"/>
                <a:ea typeface="+mj-ea"/>
                <a:cs typeface="Trebuchet MS"/>
              </a:rPr>
              <a:t>قدرة مفحوص في ظل النظرية الحديثة للقياس يتم </a:t>
            </a:r>
            <a:r>
              <a:rPr lang="ar-SA" sz="3200" b="1" dirty="0">
                <a:latin typeface="+mj-lt"/>
                <a:ea typeface="+mj-ea"/>
                <a:cs typeface="Trebuchet MS"/>
              </a:rPr>
              <a:t>استخدام اجراءات الحد الأعلى لنسبة الترجيح كما هو بالنسبة لتقدير معلمات الفقرة , حيث تتفاعل وتتداخل هذه الإجراءات فيما بينها وتبدأ بالقيم المسبقة مثل الصعوبة والتمييز باعتبارها معلمات للفقرة </a:t>
            </a:r>
            <a:r>
              <a:rPr lang="ar-SA" sz="3200" b="1" dirty="0" smtClean="0">
                <a:latin typeface="+mj-lt"/>
                <a:ea typeface="+mj-ea"/>
                <a:cs typeface="Trebuchet MS"/>
              </a:rPr>
              <a:t>.</a:t>
            </a:r>
          </a:p>
          <a:p>
            <a:pPr marL="0" indent="0">
              <a:lnSpc>
                <a:spcPct val="120000"/>
              </a:lnSpc>
              <a:buNone/>
            </a:pPr>
            <a:r>
              <a:rPr lang="ar-SA" sz="3200" b="1" dirty="0" smtClean="0">
                <a:latin typeface="+mj-lt"/>
                <a:ea typeface="+mj-ea"/>
                <a:cs typeface="Trebuchet MS"/>
              </a:rPr>
              <a:t> </a:t>
            </a:r>
            <a:r>
              <a:rPr lang="ar-SA" sz="3200" b="1" dirty="0">
                <a:latin typeface="+mj-lt"/>
                <a:ea typeface="+mj-ea"/>
                <a:cs typeface="Trebuchet MS"/>
              </a:rPr>
              <a:t>حيث تستخدم لحساب احتمال إجابة المفحوص على كل فقرة إجابة صحيحة , بعد ذلك تجري عملية تعديل على تقدير القدرة بحيث يتطابق نمط الاستجابة للفقرة مع احتمالات الإجابة الصحيحة والتي تكون قد تم حسابها .</a:t>
            </a:r>
            <a:endParaRPr lang="ar-SA" sz="3200" b="1" dirty="0" smtClean="0">
              <a:latin typeface="+mj-lt"/>
              <a:ea typeface="+mj-ea"/>
              <a:cs typeface="Trebuchet MS"/>
            </a:endParaRPr>
          </a:p>
          <a:p>
            <a:pPr marL="0" indent="0">
              <a:lnSpc>
                <a:spcPct val="120000"/>
              </a:lnSpc>
              <a:buNone/>
            </a:pPr>
            <a:r>
              <a:rPr lang="ar-SA" sz="3200" b="1" dirty="0" smtClean="0">
                <a:latin typeface="+mj-lt"/>
                <a:ea typeface="+mj-ea"/>
                <a:cs typeface="Trebuchet MS"/>
              </a:rPr>
              <a:t>وتستمر </a:t>
            </a:r>
            <a:r>
              <a:rPr lang="ar-SA" sz="3200" b="1" dirty="0">
                <a:latin typeface="+mj-lt"/>
                <a:ea typeface="+mj-ea"/>
                <a:cs typeface="Trebuchet MS"/>
              </a:rPr>
              <a:t>هذه التعديلات حتى نحصل على اقل قيمة مضافة بحيث تكون القيمة المضافة قيما صغيرة حيث تكون النتيجة التي نحصل عليها بمثابة تقدير لمعلمة القدرة , ومن المهم  أن يدرك القارئ أن هذه الإجراءات ( التعديل ) تتم لكل مفحوص خضع </a:t>
            </a:r>
            <a:r>
              <a:rPr lang="ar-SA" sz="3200" b="1" dirty="0" smtClean="0">
                <a:latin typeface="+mj-lt"/>
                <a:ea typeface="+mj-ea"/>
                <a:cs typeface="Trebuchet MS"/>
              </a:rPr>
              <a:t>للاختبار .</a:t>
            </a:r>
            <a:endParaRPr lang="en-US" sz="3200" b="1" dirty="0">
              <a:latin typeface="+mj-lt"/>
              <a:ea typeface="+mj-ea"/>
              <a:cs typeface="Trebuchet MS"/>
            </a:endParaRPr>
          </a:p>
          <a:p>
            <a:pPr>
              <a:lnSpc>
                <a:spcPct val="120000"/>
              </a:lnSpc>
            </a:pPr>
            <a:endParaRPr lang="ar-SA" dirty="0"/>
          </a:p>
        </p:txBody>
      </p:sp>
    </p:spTree>
    <p:extLst>
      <p:ext uri="{BB962C8B-B14F-4D97-AF65-F5344CB8AC3E}">
        <p14:creationId xmlns:p14="http://schemas.microsoft.com/office/powerpoint/2010/main" val="180113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SA" b="1" dirty="0"/>
              <a:t>علاقة ثبات الفقرة بتقدير قدرة المفحوصين </a:t>
            </a:r>
            <a:r>
              <a:rPr lang="en-US" dirty="0"/>
              <a:t/>
            </a:r>
            <a:br>
              <a:rPr lang="en-US" dirty="0"/>
            </a:br>
            <a:endParaRPr lang="ar-SA" dirty="0"/>
          </a:p>
        </p:txBody>
      </p:sp>
      <p:sp>
        <p:nvSpPr>
          <p:cNvPr id="5" name="عنصر نائب للمحتوى 4"/>
          <p:cNvSpPr>
            <a:spLocks noGrp="1"/>
          </p:cNvSpPr>
          <p:nvPr>
            <p:ph idx="1"/>
          </p:nvPr>
        </p:nvSpPr>
        <p:spPr/>
        <p:txBody>
          <a:bodyPr/>
          <a:lstStyle/>
          <a:p>
            <a:r>
              <a:rPr lang="ar-SA" sz="3200" b="1" dirty="0">
                <a:latin typeface="+mj-lt"/>
                <a:ea typeface="+mj-ea"/>
                <a:cs typeface="Trebuchet MS"/>
              </a:rPr>
              <a:t>من الأمور المهمة في نظرية السمات الكامنة هو ثبات القدرة من خلال الفقرات التي تتعلق بها ويعتمد ثبات الفقرة على عاملين هامين .</a:t>
            </a:r>
            <a:endParaRPr lang="en-US" sz="3200" b="1" dirty="0">
              <a:latin typeface="+mj-lt"/>
              <a:ea typeface="+mj-ea"/>
              <a:cs typeface="Trebuchet MS"/>
            </a:endParaRPr>
          </a:p>
          <a:p>
            <a:pPr lvl="0"/>
            <a:r>
              <a:rPr lang="ar-SA" sz="3200" b="1" dirty="0">
                <a:latin typeface="+mj-lt"/>
                <a:ea typeface="+mj-ea"/>
                <a:cs typeface="Trebuchet MS"/>
              </a:rPr>
              <a:t>قياس جميع فقرات الاختبار لنفس السمة </a:t>
            </a:r>
            <a:endParaRPr lang="en-US" sz="3200" b="1" dirty="0">
              <a:latin typeface="+mj-lt"/>
              <a:ea typeface="+mj-ea"/>
              <a:cs typeface="Trebuchet MS"/>
            </a:endParaRPr>
          </a:p>
          <a:p>
            <a:pPr lvl="0"/>
            <a:r>
              <a:rPr lang="ar-SA" sz="3200" b="1" dirty="0">
                <a:latin typeface="+mj-lt"/>
                <a:ea typeface="+mj-ea"/>
                <a:cs typeface="Trebuchet MS"/>
              </a:rPr>
              <a:t>وقوع جميع معالم الفقرات على وحدة قياس واحدة ( متصل موحد )</a:t>
            </a:r>
            <a:endParaRPr lang="en-US" sz="3200" b="1" dirty="0">
              <a:latin typeface="+mj-lt"/>
              <a:ea typeface="+mj-ea"/>
              <a:cs typeface="Trebuchet MS"/>
            </a:endParaRPr>
          </a:p>
          <a:p>
            <a:endParaRPr lang="ar-SA" dirty="0"/>
          </a:p>
        </p:txBody>
      </p:sp>
    </p:spTree>
    <p:extLst>
      <p:ext uri="{BB962C8B-B14F-4D97-AF65-F5344CB8AC3E}">
        <p14:creationId xmlns:p14="http://schemas.microsoft.com/office/powerpoint/2010/main" val="292665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خلاصة</a:t>
            </a:r>
            <a:r>
              <a:rPr lang="en-US" dirty="0"/>
              <a:t/>
            </a:r>
            <a:br>
              <a:rPr lang="en-US" dirty="0"/>
            </a:br>
            <a:endParaRPr lang="ar-SA" dirty="0"/>
          </a:p>
        </p:txBody>
      </p:sp>
      <p:sp>
        <p:nvSpPr>
          <p:cNvPr id="3" name="عنصر نائب للمحتوى 2"/>
          <p:cNvSpPr>
            <a:spLocks noGrp="1"/>
          </p:cNvSpPr>
          <p:nvPr>
            <p:ph idx="1"/>
          </p:nvPr>
        </p:nvSpPr>
        <p:spPr/>
        <p:txBody>
          <a:bodyPr>
            <a:normAutofit fontScale="47500" lnSpcReduction="20000"/>
          </a:bodyPr>
          <a:lstStyle/>
          <a:p>
            <a:r>
              <a:rPr lang="ar-SA" sz="3800" b="1" dirty="0">
                <a:latin typeface="+mj-lt"/>
                <a:ea typeface="+mj-ea"/>
                <a:cs typeface="Trebuchet MS"/>
              </a:rPr>
              <a:t>من</a:t>
            </a:r>
            <a:r>
              <a:rPr lang="ar-SA" b="1" dirty="0" smtClean="0"/>
              <a:t> </a:t>
            </a:r>
            <a:r>
              <a:rPr lang="ar-SA" sz="3800" b="1" dirty="0">
                <a:latin typeface="+mj-lt"/>
                <a:ea typeface="+mj-ea"/>
                <a:cs typeface="Trebuchet MS"/>
              </a:rPr>
              <a:t>خلال الفصل السابق هناك مجموعة من الاعتبارات المهمة تم تصنيفها على النحو التالي :</a:t>
            </a:r>
            <a:endParaRPr lang="en-US" sz="3800" b="1" dirty="0">
              <a:latin typeface="+mj-lt"/>
              <a:ea typeface="+mj-ea"/>
              <a:cs typeface="Trebuchet MS"/>
            </a:endParaRPr>
          </a:p>
          <a:p>
            <a:r>
              <a:rPr lang="ar-SA" sz="3800" b="1" u="sng" dirty="0">
                <a:latin typeface="+mj-lt"/>
                <a:ea typeface="+mj-ea"/>
                <a:cs typeface="Trebuchet MS"/>
              </a:rPr>
              <a:t>أولا: توزيع القدرة المقدرة .</a:t>
            </a:r>
            <a:endParaRPr lang="en-US" sz="3800" b="1" u="sng" dirty="0">
              <a:latin typeface="+mj-lt"/>
              <a:ea typeface="+mj-ea"/>
              <a:cs typeface="Trebuchet MS"/>
            </a:endParaRPr>
          </a:p>
          <a:p>
            <a:pPr lvl="0"/>
            <a:r>
              <a:rPr lang="ar-SA" sz="3800" b="1" dirty="0">
                <a:latin typeface="+mj-lt"/>
                <a:ea typeface="+mj-ea"/>
                <a:cs typeface="Trebuchet MS"/>
              </a:rPr>
              <a:t>إن المعدل المنطقي للتقديرات يجب أن يقترب من معلمة القدرة للمفحوصين من خلال البرامج الحاسوبية .</a:t>
            </a:r>
            <a:endParaRPr lang="en-US" sz="3800" b="1" dirty="0">
              <a:latin typeface="+mj-lt"/>
              <a:ea typeface="+mj-ea"/>
              <a:cs typeface="Trebuchet MS"/>
            </a:endParaRPr>
          </a:p>
          <a:p>
            <a:pPr lvl="0"/>
            <a:r>
              <a:rPr lang="ar-SA" sz="3800" b="1" dirty="0">
                <a:latin typeface="+mj-lt"/>
                <a:ea typeface="+mj-ea"/>
                <a:cs typeface="Trebuchet MS"/>
              </a:rPr>
              <a:t>إذا كانت صعوبة الفقرات تقترب من قدرات المفحوصين فإن متوسط تقديرات القدرات للمفحوصين يجب أن يقترب من قيمة القدرة </a:t>
            </a:r>
            <a:r>
              <a:rPr lang="ar-SA" sz="3800" b="1" dirty="0" smtClean="0">
                <a:latin typeface="+mj-lt"/>
                <a:ea typeface="+mj-ea"/>
                <a:cs typeface="Trebuchet MS"/>
              </a:rPr>
              <a:t>.</a:t>
            </a:r>
            <a:endParaRPr lang="en-US" sz="3800" b="1" dirty="0">
              <a:latin typeface="+mj-lt"/>
              <a:ea typeface="+mj-ea"/>
              <a:cs typeface="Trebuchet MS"/>
            </a:endParaRPr>
          </a:p>
          <a:p>
            <a:pPr lvl="0"/>
            <a:r>
              <a:rPr lang="ar-SA" sz="3800" b="1" dirty="0">
                <a:latin typeface="+mj-lt"/>
                <a:ea typeface="+mj-ea"/>
                <a:cs typeface="Trebuchet MS"/>
              </a:rPr>
              <a:t>تكون قيمة الخطأ المعياري للتقدير عالية إذا كانت قيم صعوبة الفقرات غير قريبة من قيم قدرات المفحوصين </a:t>
            </a:r>
            <a:endParaRPr lang="en-US" sz="3800" b="1" dirty="0">
              <a:latin typeface="+mj-lt"/>
              <a:ea typeface="+mj-ea"/>
              <a:cs typeface="Trebuchet MS"/>
            </a:endParaRPr>
          </a:p>
          <a:p>
            <a:pPr lvl="0"/>
            <a:r>
              <a:rPr lang="ar-SA" sz="3800" b="1" dirty="0">
                <a:latin typeface="+mj-lt"/>
                <a:ea typeface="+mj-ea"/>
                <a:cs typeface="Trebuchet MS"/>
              </a:rPr>
              <a:t>إذا كانت قيم معاملات التمييز للفقرات عالية فإن قيمة الخطأ المعياري للتقدير ستكون متدنية .</a:t>
            </a:r>
            <a:endParaRPr lang="en-US" sz="3800" b="1" dirty="0">
              <a:latin typeface="+mj-lt"/>
              <a:ea typeface="+mj-ea"/>
              <a:cs typeface="Trebuchet MS"/>
            </a:endParaRPr>
          </a:p>
          <a:p>
            <a:pPr lvl="0"/>
            <a:r>
              <a:rPr lang="ar-SA" sz="3800" b="1" dirty="0">
                <a:latin typeface="+mj-lt"/>
                <a:ea typeface="+mj-ea"/>
                <a:cs typeface="Trebuchet MS"/>
              </a:rPr>
              <a:t>إن الوضع المناسب لتقدير قدرة المفحوصين هو أن تكون قيم معلمات الصعوبة للفقرات متقاربة من جهة , وتتساوى كل من صعوبة الفقرات مع معلمة القدرة وأما قيم معلمات التمييز فيجب أن تكون عالية .</a:t>
            </a:r>
            <a:endParaRPr lang="en-US" sz="3800" b="1" dirty="0">
              <a:latin typeface="+mj-lt"/>
              <a:ea typeface="+mj-ea"/>
              <a:cs typeface="Trebuchet MS"/>
            </a:endParaRPr>
          </a:p>
          <a:p>
            <a:endParaRPr lang="ar-SA" dirty="0"/>
          </a:p>
        </p:txBody>
      </p:sp>
    </p:spTree>
    <p:extLst>
      <p:ext uri="{BB962C8B-B14F-4D97-AF65-F5344CB8AC3E}">
        <p14:creationId xmlns:p14="http://schemas.microsoft.com/office/powerpoint/2010/main" val="155787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9443" y="1196752"/>
            <a:ext cx="7125112" cy="5400599"/>
          </a:xfrm>
        </p:spPr>
        <p:txBody>
          <a:bodyPr/>
          <a:lstStyle/>
          <a:p>
            <a:r>
              <a:rPr lang="ar-SA" sz="2000" b="1" dirty="0">
                <a:latin typeface="+mj-lt"/>
                <a:ea typeface="+mj-ea"/>
                <a:cs typeface="Trebuchet MS"/>
              </a:rPr>
              <a:t>ثانيا:</a:t>
            </a:r>
            <a:r>
              <a:rPr lang="ar-SA" sz="2000" b="1" u="sng" dirty="0">
                <a:latin typeface="+mj-lt"/>
                <a:ea typeface="+mj-ea"/>
                <a:cs typeface="Trebuchet MS"/>
              </a:rPr>
              <a:t> علاقة ثبات الفقرة بتقدير قدرة المفحوصين .</a:t>
            </a:r>
            <a:endParaRPr lang="en-US" sz="2000" b="1" u="sng" dirty="0">
              <a:latin typeface="+mj-lt"/>
              <a:ea typeface="+mj-ea"/>
              <a:cs typeface="Trebuchet MS"/>
            </a:endParaRPr>
          </a:p>
          <a:p>
            <a:pPr lvl="0"/>
            <a:r>
              <a:rPr lang="ar-SA" sz="2000" b="1" dirty="0">
                <a:latin typeface="+mj-lt"/>
                <a:ea typeface="+mj-ea"/>
                <a:cs typeface="Trebuchet MS"/>
              </a:rPr>
              <a:t>إن الفقرات المختلفة من حيث صعوبتها تؤدي إلى قيم مقدرة للقدرة بحيث تقترب من مستوى القدرة الحقيقة للمفحوصين .</a:t>
            </a:r>
            <a:endParaRPr lang="en-US" sz="2000" b="1" dirty="0">
              <a:latin typeface="+mj-lt"/>
              <a:ea typeface="+mj-ea"/>
              <a:cs typeface="Trebuchet MS"/>
            </a:endParaRPr>
          </a:p>
          <a:p>
            <a:pPr lvl="0"/>
            <a:r>
              <a:rPr lang="ar-SA" sz="2000" b="1" dirty="0">
                <a:latin typeface="+mj-lt"/>
                <a:ea typeface="+mj-ea"/>
                <a:cs typeface="Trebuchet MS"/>
              </a:rPr>
              <a:t>يميل نمط التقديرات بشكل عام إلى الاقتراب من معلمة قدرة المفحوصين </a:t>
            </a:r>
            <a:endParaRPr lang="ar-SA" sz="2000" b="1" dirty="0" smtClean="0">
              <a:latin typeface="+mj-lt"/>
              <a:ea typeface="+mj-ea"/>
              <a:cs typeface="Trebuchet MS"/>
            </a:endParaRPr>
          </a:p>
          <a:p>
            <a:pPr marL="0" lvl="0" indent="0">
              <a:buNone/>
            </a:pPr>
            <a:endParaRPr lang="en-US" sz="2000" b="1" dirty="0">
              <a:latin typeface="+mj-lt"/>
              <a:ea typeface="+mj-ea"/>
              <a:cs typeface="Trebuchet MS"/>
            </a:endParaRPr>
          </a:p>
          <a:p>
            <a:r>
              <a:rPr lang="ar-SA" sz="2000" b="1" dirty="0">
                <a:latin typeface="+mj-lt"/>
                <a:ea typeface="+mj-ea"/>
                <a:cs typeface="Trebuchet MS"/>
              </a:rPr>
              <a:t>ثالثا: </a:t>
            </a:r>
            <a:r>
              <a:rPr lang="ar-SA" sz="2000" b="1" u="sng" dirty="0">
                <a:latin typeface="+mj-lt"/>
                <a:ea typeface="+mj-ea"/>
                <a:cs typeface="Trebuchet MS"/>
              </a:rPr>
              <a:t>ثبات قدرة المفحوصين :</a:t>
            </a:r>
            <a:endParaRPr lang="en-US" sz="2000" b="1" u="sng" dirty="0">
              <a:latin typeface="+mj-lt"/>
              <a:ea typeface="+mj-ea"/>
              <a:cs typeface="Trebuchet MS"/>
            </a:endParaRPr>
          </a:p>
          <a:p>
            <a:pPr lvl="0"/>
            <a:r>
              <a:rPr lang="ar-SA" sz="2000" b="1" dirty="0">
                <a:latin typeface="+mj-lt"/>
                <a:ea typeface="+mj-ea"/>
                <a:cs typeface="Trebuchet MS"/>
              </a:rPr>
              <a:t>يؤدي اختلاف معلمات الفقرات إلى قيم مختلفة لتقديرات القدرة وبالرغم من ذلك فإن هذه التقديرات , لابد أن تقترب من القيمة الحقيقة للقدرة .</a:t>
            </a:r>
            <a:endParaRPr lang="en-US" sz="2000" b="1" dirty="0">
              <a:latin typeface="+mj-lt"/>
              <a:ea typeface="+mj-ea"/>
              <a:cs typeface="Trebuchet MS"/>
            </a:endParaRPr>
          </a:p>
          <a:p>
            <a:pPr lvl="0"/>
            <a:r>
              <a:rPr lang="ar-SA" sz="2000" b="1" dirty="0">
                <a:latin typeface="+mj-lt"/>
                <a:ea typeface="+mj-ea"/>
                <a:cs typeface="Trebuchet MS"/>
              </a:rPr>
              <a:t>تميل قيم التقديرات إلى الاقتراب من معلمة القدرة , وإذا استخدمت عدة اختبارات تتكون من عدد كبير من الفقرات ( اختبارات طويلة ) فإن متوسط تقديرات القدرة سيكون مساويا لمعلمة قدرة المفحوصين , كما تميل هذه التقديرات إلى التجمع في مجموعات حول قيمة المعلمة وفي هذه الحالة فإن مبدأ ثبات الفقرة قد تم انتهاكه</a:t>
            </a:r>
            <a:endParaRPr lang="en-US" sz="2000" b="1" dirty="0">
              <a:latin typeface="+mj-lt"/>
              <a:ea typeface="+mj-ea"/>
              <a:cs typeface="Trebuchet MS"/>
            </a:endParaRPr>
          </a:p>
          <a:p>
            <a:pPr marL="0" indent="0">
              <a:buNone/>
            </a:pPr>
            <a:endParaRPr lang="ar-SA" dirty="0"/>
          </a:p>
        </p:txBody>
      </p:sp>
    </p:spTree>
    <p:extLst>
      <p:ext uri="{BB962C8B-B14F-4D97-AF65-F5344CB8AC3E}">
        <p14:creationId xmlns:p14="http://schemas.microsoft.com/office/powerpoint/2010/main" val="10284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752505"/>
            <a:ext cx="8890438" cy="4524315"/>
          </a:xfrm>
          <a:prstGeom prst="rect">
            <a:avLst/>
          </a:prstGeom>
        </p:spPr>
        <p:txBody>
          <a:bodyPr wrap="square">
            <a:spAutoFit/>
          </a:bodyPr>
          <a:lstStyle/>
          <a:p>
            <a:pPr algn="just"/>
            <a:r>
              <a:rPr lang="ar-SA" sz="3200" dirty="0">
                <a:solidFill>
                  <a:srgbClr val="FFC000"/>
                </a:solidFill>
                <a:cs typeface="AL-Mateen" pitchFamily="2" charset="-78"/>
              </a:rPr>
              <a:t>المعلومات أو المعرفة التي يمكن الحصول عليها إما عن المفحوصين أو  عن الفقرات من خلال تطبيق الاختبار مثل معلمات الفقرة وقدرة المفحوصين .</a:t>
            </a:r>
            <a:endParaRPr lang="en-US" sz="3200" dirty="0">
              <a:solidFill>
                <a:srgbClr val="FFC000"/>
              </a:solidFill>
              <a:cs typeface="AL-Mateen" pitchFamily="2" charset="-78"/>
            </a:endParaRPr>
          </a:p>
          <a:p>
            <a:pPr algn="just"/>
            <a:r>
              <a:rPr lang="ar-SA" sz="3200" dirty="0">
                <a:solidFill>
                  <a:srgbClr val="FFC000"/>
                </a:solidFill>
                <a:cs typeface="AL-Mateen" pitchFamily="2" charset="-78"/>
              </a:rPr>
              <a:t>الجدير بالذكر أن فيشر هو أول من طرح مفهوم المعلومات بهذا المعني حيث عرف المعلومات على أنها مدى دقة المعلومات التي يمكن معرفتها أي أنه لا بد من الدقة كمعيار للمعلومات التي يمكن الحصول عليها عن الفقرات أو الاختبار أو عن المفحوصين .</a:t>
            </a:r>
            <a:endParaRPr lang="en-US" sz="3200" dirty="0">
              <a:solidFill>
                <a:srgbClr val="FFC000"/>
              </a:solidFill>
              <a:cs typeface="AL-Mateen" pitchFamily="2" charset="-78"/>
            </a:endParaRPr>
          </a:p>
          <a:p>
            <a:pPr algn="just"/>
            <a:r>
              <a:rPr lang="ar-SA" sz="3200" dirty="0">
                <a:solidFill>
                  <a:srgbClr val="FFC000"/>
                </a:solidFill>
                <a:cs typeface="AL-Mateen" pitchFamily="2" charset="-78"/>
              </a:rPr>
              <a:t>ويمكن قياس الدقة من التغير في التقديرات أو الاختبارات التي تتعلق بمعلمة محددة و لذلك فان قياس الدقة يتم من خلال فكرة تباين التقديرات والذي سنرمز له بالرمز .</a:t>
            </a:r>
            <a:endParaRPr lang="en-US" sz="3200" dirty="0">
              <a:solidFill>
                <a:srgbClr val="FFC000"/>
              </a:solidFill>
              <a:cs typeface="AL-Mateen" pitchFamily="2" charset="-78"/>
            </a:endParaRPr>
          </a:p>
        </p:txBody>
      </p:sp>
      <p:sp>
        <p:nvSpPr>
          <p:cNvPr id="3" name="مستطيل 2"/>
          <p:cNvSpPr/>
          <p:nvPr/>
        </p:nvSpPr>
        <p:spPr>
          <a:xfrm>
            <a:off x="2843808" y="110601"/>
            <a:ext cx="3960440" cy="635873"/>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4000" dirty="0">
                <a:solidFill>
                  <a:srgbClr val="FF0000"/>
                </a:solidFill>
                <a:cs typeface="MCS Jeddah S_U normal." pitchFamily="2" charset="-78"/>
              </a:rPr>
              <a:t>اقتران </a:t>
            </a:r>
            <a:r>
              <a:rPr lang="ar-SA" sz="4000" dirty="0" smtClean="0">
                <a:solidFill>
                  <a:srgbClr val="FF0000"/>
                </a:solidFill>
                <a:cs typeface="MCS Jeddah S_U normal." pitchFamily="2" charset="-78"/>
              </a:rPr>
              <a:t>المعلومات</a:t>
            </a:r>
            <a:endParaRPr lang="en-US" sz="4000" dirty="0">
              <a:solidFill>
                <a:srgbClr val="FF0000"/>
              </a:solidFill>
              <a:cs typeface="MCS Jeddah S_U normal." pitchFamily="2" charset="-78"/>
            </a:endParaRPr>
          </a:p>
        </p:txBody>
      </p:sp>
      <p:pic>
        <p:nvPicPr>
          <p:cNvPr id="1026" name="Picture 2" descr="C:\Users\master05\Desktop\New folder\New folder\New folder\1.jpg"/>
          <p:cNvPicPr>
            <a:picLocks noChangeAspect="1" noChangeArrowheads="1"/>
          </p:cNvPicPr>
          <p:nvPr/>
        </p:nvPicPr>
        <p:blipFill rotWithShape="1">
          <a:blip r:embed="rId2">
            <a:extLst>
              <a:ext uri="{28A0092B-C50C-407E-A947-70E740481C1C}">
                <a14:useLocalDpi xmlns:a14="http://schemas.microsoft.com/office/drawing/2010/main" val="0"/>
              </a:ext>
            </a:extLst>
          </a:blip>
          <a:srcRect l="33605"/>
          <a:stretch/>
        </p:blipFill>
        <p:spPr bwMode="auto">
          <a:xfrm>
            <a:off x="315402" y="5276820"/>
            <a:ext cx="6128806" cy="1226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290807"/>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additive="base">
                                        <p:cTn id="15"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 calcmode="lin" valueType="num">
                                      <p:cBhvr>
                                        <p:cTn id="29" dur="1000" fill="hold"/>
                                        <p:tgtEl>
                                          <p:spTgt spid="1026"/>
                                        </p:tgtEl>
                                        <p:attrNameLst>
                                          <p:attrName>ppt_w</p:attrName>
                                        </p:attrNameLst>
                                      </p:cBhvr>
                                      <p:tavLst>
                                        <p:tav tm="0">
                                          <p:val>
                                            <p:fltVal val="0"/>
                                          </p:val>
                                        </p:tav>
                                        <p:tav tm="100000">
                                          <p:val>
                                            <p:strVal val="#ppt_w"/>
                                          </p:val>
                                        </p:tav>
                                      </p:tavLst>
                                    </p:anim>
                                    <p:anim calcmode="lin" valueType="num">
                                      <p:cBhvr>
                                        <p:cTn id="30" dur="1000" fill="hold"/>
                                        <p:tgtEl>
                                          <p:spTgt spid="1026"/>
                                        </p:tgtEl>
                                        <p:attrNameLst>
                                          <p:attrName>ppt_h</p:attrName>
                                        </p:attrNameLst>
                                      </p:cBhvr>
                                      <p:tavLst>
                                        <p:tav tm="0">
                                          <p:val>
                                            <p:fltVal val="0"/>
                                          </p:val>
                                        </p:tav>
                                        <p:tav tm="100000">
                                          <p:val>
                                            <p:strVal val="#ppt_h"/>
                                          </p:val>
                                        </p:tav>
                                      </p:tavLst>
                                    </p:anim>
                                    <p:anim calcmode="lin" valueType="num">
                                      <p:cBhvr>
                                        <p:cTn id="31" dur="1000" fill="hold"/>
                                        <p:tgtEl>
                                          <p:spTgt spid="1026"/>
                                        </p:tgtEl>
                                        <p:attrNameLst>
                                          <p:attrName>style.rotation</p:attrName>
                                        </p:attrNameLst>
                                      </p:cBhvr>
                                      <p:tavLst>
                                        <p:tav tm="0">
                                          <p:val>
                                            <p:fltVal val="90"/>
                                          </p:val>
                                        </p:tav>
                                        <p:tav tm="100000">
                                          <p:val>
                                            <p:fltVal val="0"/>
                                          </p:val>
                                        </p:tav>
                                      </p:tavLst>
                                    </p:anim>
                                    <p:animEffect transition="in" filter="fade">
                                      <p:cBhvr>
                                        <p:cTn id="32"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مستطيل 1"/>
          <p:cNvSpPr/>
          <p:nvPr/>
        </p:nvSpPr>
        <p:spPr>
          <a:xfrm>
            <a:off x="3365663" y="116632"/>
            <a:ext cx="5742841" cy="3970318"/>
          </a:xfrm>
          <a:prstGeom prst="rect">
            <a:avLst/>
          </a:prstGeom>
        </p:spPr>
        <p:txBody>
          <a:bodyPr wrap="square">
            <a:spAutoFit/>
          </a:bodyPr>
          <a:lstStyle/>
          <a:p>
            <a:pPr algn="just"/>
            <a:r>
              <a:rPr lang="ar-SA" sz="2800" dirty="0">
                <a:cs typeface="AL-Mateen" pitchFamily="2" charset="-78"/>
              </a:rPr>
              <a:t>وكما هو معروف فان معلمة القدرة يرمز (ق) وان تقدير معلمة القدرة يرمز له بالرمز (ق) أي أن (ق) هو تقدير ل (ق) حيث يمكن إيجاد الانحراف المعياري لتقديرات معلمات القدرة للمفحوصين وإذا تم تربيع هذه القيمة فسنحصل على تباين هذه التقديرات وهو مؤشر على مستوي الدقة في تقدير مستوي القدرة .</a:t>
            </a:r>
            <a:endParaRPr lang="en-US" sz="2800" dirty="0">
              <a:cs typeface="AL-Mateen" pitchFamily="2" charset="-78"/>
            </a:endParaRPr>
          </a:p>
          <a:p>
            <a:pPr algn="just"/>
            <a:r>
              <a:rPr lang="ar-SA" sz="2800" dirty="0">
                <a:cs typeface="AL-Mateen" pitchFamily="2" charset="-78"/>
              </a:rPr>
              <a:t>ولان القدرة هي متغير متصل فان مقدار المعلومات سيكون متغيرا متصلا وإذا تم رسم مقدار أو شكل المعلومات مقابل القدرة فان الشكل .</a:t>
            </a:r>
            <a:endParaRPr lang="en-US" sz="2800" dirty="0">
              <a:cs typeface="AL-Mateen" pitchFamily="2" charset="-78"/>
            </a:endParaRPr>
          </a:p>
        </p:txBody>
      </p:sp>
      <p:pic>
        <p:nvPicPr>
          <p:cNvPr id="2050" name="Picture 2" descr="C:\Users\master05\Desktop\New folder\New folder\New folder\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60" y="77954"/>
            <a:ext cx="3030240" cy="212691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27650" y="2340564"/>
            <a:ext cx="3338013" cy="1938992"/>
          </a:xfrm>
          <a:prstGeom prst="rect">
            <a:avLst/>
          </a:prstGeom>
        </p:spPr>
        <p:txBody>
          <a:bodyPr wrap="square">
            <a:spAutoFit/>
          </a:bodyPr>
          <a:lstStyle/>
          <a:p>
            <a:pPr algn="just"/>
            <a:r>
              <a:rPr lang="ar-SA" sz="2400" dirty="0">
                <a:solidFill>
                  <a:srgbClr val="FF0000"/>
                </a:solidFill>
                <a:cs typeface="AL-Mateen" pitchFamily="2" charset="-78"/>
              </a:rPr>
              <a:t>يتضح تقدم أعلى قدر من المعلومات عن المفحوصين من ذوي مستوي القدرة حيث تبلغ القيمة الموازية لأعلى قدر من المعلومات عند قمة منحي  اقتران المعلومات .</a:t>
            </a:r>
            <a:endParaRPr lang="en-US" sz="2400" dirty="0">
              <a:solidFill>
                <a:srgbClr val="FF0000"/>
              </a:solidFill>
              <a:cs typeface="AL-Mateen" pitchFamily="2" charset="-78"/>
            </a:endParaRPr>
          </a:p>
        </p:txBody>
      </p:sp>
      <p:sp>
        <p:nvSpPr>
          <p:cNvPr id="4" name="مستطيل 3"/>
          <p:cNvSpPr/>
          <p:nvPr/>
        </p:nvSpPr>
        <p:spPr>
          <a:xfrm>
            <a:off x="179512" y="4255071"/>
            <a:ext cx="8893392" cy="2246769"/>
          </a:xfrm>
          <a:prstGeom prst="rect">
            <a:avLst/>
          </a:prstGeom>
        </p:spPr>
        <p:txBody>
          <a:bodyPr wrap="square">
            <a:spAutoFit/>
          </a:bodyPr>
          <a:lstStyle/>
          <a:p>
            <a:pPr algn="just"/>
            <a:r>
              <a:rPr lang="ar-SA" sz="2800" dirty="0">
                <a:cs typeface="AL-Mateen" pitchFamily="2" charset="-78"/>
              </a:rPr>
              <a:t>أن اقتران معلومات الفقرة لا يعتمد على توزيع المفحوصين على متصل القدرة وهو ما يعتمد عليه منحى خصائص الفقرة ومنحنى خصائص الاختبار وبشكل عام فان قيمة اقتران المعلومات تبرز وتتضح من خلال مد خط أفقي من أي نقطة على المنحني بحيث تقابل مستوى قدرة معين على متصل المعلومات حيث سيقابل القدرة التي تقدمها الفقرة ذلك المستوي من القدرة </a:t>
            </a:r>
            <a:r>
              <a:rPr lang="ar-SA" sz="2800" dirty="0" smtClean="0">
                <a:cs typeface="AL-Mateen" pitchFamily="2" charset="-78"/>
              </a:rPr>
              <a:t>و هذا ما يوضحه الشكل .</a:t>
            </a:r>
            <a:endParaRPr lang="en-US" sz="2800" dirty="0">
              <a:cs typeface="AL-Mateen" pitchFamily="2" charset="-78"/>
            </a:endParaRPr>
          </a:p>
        </p:txBody>
      </p:sp>
    </p:spTree>
    <p:extLst>
      <p:ext uri="{BB962C8B-B14F-4D97-AF65-F5344CB8AC3E}">
        <p14:creationId xmlns:p14="http://schemas.microsoft.com/office/powerpoint/2010/main" val="29724568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nodeType="clickEffect">
                                  <p:stCondLst>
                                    <p:cond delay="0"/>
                                  </p:stCondLst>
                                  <p:childTnLst>
                                    <p:set>
                                      <p:cBhvr>
                                        <p:cTn id="40" dur="1" fill="hold">
                                          <p:stCondLst>
                                            <p:cond delay="0"/>
                                          </p:stCondLst>
                                        </p:cTn>
                                        <p:tgtEl>
                                          <p:spTgt spid="2050"/>
                                        </p:tgtEl>
                                        <p:attrNameLst>
                                          <p:attrName>style.visibility</p:attrName>
                                        </p:attrNameLst>
                                      </p:cBhvr>
                                      <p:to>
                                        <p:strVal val="visible"/>
                                      </p:to>
                                    </p:set>
                                    <p:animEffect transition="in" filter="fade">
                                      <p:cBhvr>
                                        <p:cTn id="41" dur="2000"/>
                                        <p:tgtEl>
                                          <p:spTgt spid="2050"/>
                                        </p:tgtEl>
                                      </p:cBhvr>
                                    </p:animEffect>
                                    <p:anim calcmode="lin" valueType="num">
                                      <p:cBhvr>
                                        <p:cTn id="42" dur="2000" fill="hold"/>
                                        <p:tgtEl>
                                          <p:spTgt spid="2050"/>
                                        </p:tgtEl>
                                        <p:attrNameLst>
                                          <p:attrName>ppt_w</p:attrName>
                                        </p:attrNameLst>
                                      </p:cBhvr>
                                      <p:tavLst>
                                        <p:tav tm="0" fmla="#ppt_w*sin(2.5*pi*$)">
                                          <p:val>
                                            <p:fltVal val="0"/>
                                          </p:val>
                                        </p:tav>
                                        <p:tav tm="100000">
                                          <p:val>
                                            <p:fltVal val="1"/>
                                          </p:val>
                                        </p:tav>
                                      </p:tavLst>
                                    </p:anim>
                                    <p:anim calcmode="lin" valueType="num">
                                      <p:cBhvr>
                                        <p:cTn id="43"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3">
                                            <p:txEl>
                                              <p:pRg st="0" end="0"/>
                                            </p:txEl>
                                          </p:spTgt>
                                        </p:tgtEl>
                                        <p:attrNameLst>
                                          <p:attrName>style.visibility</p:attrName>
                                        </p:attrNameLst>
                                      </p:cBhvr>
                                      <p:to>
                                        <p:strVal val="visible"/>
                                      </p:to>
                                    </p:set>
                                    <p:animEffect transition="in" filter="fade">
                                      <p:cBhvr>
                                        <p:cTn id="48" dur="2000"/>
                                        <p:tgtEl>
                                          <p:spTgt spid="3">
                                            <p:txEl>
                                              <p:pRg st="0" end="0"/>
                                            </p:txEl>
                                          </p:spTgt>
                                        </p:tgtEl>
                                      </p:cBhvr>
                                    </p:animEffect>
                                    <p:anim calcmode="lin" valueType="num">
                                      <p:cBhvr>
                                        <p:cTn id="49"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0" end="0"/>
                                            </p:txEl>
                                          </p:spTgt>
                                        </p:tgtEl>
                                        <p:attrNameLst>
                                          <p:attrName>style.visibility</p:attrName>
                                        </p:attrNameLst>
                                      </p:cBhvr>
                                      <p:to>
                                        <p:strVal val="visible"/>
                                      </p:to>
                                    </p:set>
                                    <p:animEffect transition="in" filter="fade">
                                      <p:cBhvr>
                                        <p:cTn id="55" dur="1000"/>
                                        <p:tgtEl>
                                          <p:spTgt spid="4">
                                            <p:txEl>
                                              <p:pRg st="0" end="0"/>
                                            </p:txEl>
                                          </p:spTgt>
                                        </p:tgtEl>
                                      </p:cBhvr>
                                    </p:animEffect>
                                    <p:anim calcmode="lin" valueType="num">
                                      <p:cBhvr>
                                        <p:cTn id="5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الشتاء</Template>
  <TotalTime>167</TotalTime>
  <Words>1660</Words>
  <Application>Microsoft Office PowerPoint</Application>
  <PresentationFormat>عرض على الشاشة (3:4)‏</PresentationFormat>
  <Paragraphs>87</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Winter</vt:lpstr>
      <vt:lpstr>بسم الله الرحمن الرحيم نظرية الاختبارات ( التقليدية والحديثة ) </vt:lpstr>
      <vt:lpstr>تقدير قدرة المفحوصين  </vt:lpstr>
      <vt:lpstr>عرض تقديمي في PowerPoint</vt:lpstr>
      <vt:lpstr>إجراءات تقدير القدرة  </vt:lpstr>
      <vt:lpstr>علاقة ثبات الفقرة بتقدير قدرة المفحوصين  </vt:lpstr>
      <vt:lpstr>خلاصة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اجراءات تدريج الاختبار</vt:lpstr>
      <vt:lpstr>الخلاصة</vt:lpstr>
      <vt:lpstr>عرض تقديمي في PowerPoint</vt:lpstr>
      <vt:lpstr>تحديد خصائص الاختبار</vt:lpstr>
      <vt:lpstr>انواع الاختبارات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master05</dc:creator>
  <cp:lastModifiedBy>news</cp:lastModifiedBy>
  <cp:revision>16</cp:revision>
  <dcterms:created xsi:type="dcterms:W3CDTF">2015-04-08T15:51:47Z</dcterms:created>
  <dcterms:modified xsi:type="dcterms:W3CDTF">2015-08-02T02:08:08Z</dcterms:modified>
</cp:coreProperties>
</file>